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721" r:id="rId3"/>
  </p:sldMasterIdLst>
  <p:notesMasterIdLst>
    <p:notesMasterId r:id="rId5"/>
  </p:notesMasterIdLst>
  <p:handoutMasterIdLst>
    <p:handoutMasterId r:id="rId26"/>
  </p:handoutMasterIdLst>
  <p:sldIdLst>
    <p:sldId id="256" r:id="rId4"/>
    <p:sldId id="487" r:id="rId6"/>
    <p:sldId id="561" r:id="rId7"/>
    <p:sldId id="562" r:id="rId8"/>
    <p:sldId id="563" r:id="rId9"/>
    <p:sldId id="583" r:id="rId10"/>
    <p:sldId id="565" r:id="rId11"/>
    <p:sldId id="566" r:id="rId12"/>
    <p:sldId id="570" r:id="rId13"/>
    <p:sldId id="584" r:id="rId14"/>
    <p:sldId id="572" r:id="rId15"/>
    <p:sldId id="574" r:id="rId16"/>
    <p:sldId id="585" r:id="rId17"/>
    <p:sldId id="575" r:id="rId18"/>
    <p:sldId id="577" r:id="rId19"/>
    <p:sldId id="578" r:id="rId20"/>
    <p:sldId id="579" r:id="rId21"/>
    <p:sldId id="580" r:id="rId22"/>
    <p:sldId id="581" r:id="rId23"/>
    <p:sldId id="582" r:id="rId24"/>
    <p:sldId id="292" r:id="rId25"/>
  </p:sldIdLst>
  <p:sldSz cx="12192000" cy="6858000"/>
  <p:notesSz cx="7103745" cy="10234295"/>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2" userDrawn="1">
          <p15:clr>
            <a:srgbClr val="A4A3A4"/>
          </p15:clr>
        </p15:guide>
        <p15:guide id="2" pos="39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20945"/>
    <a:srgbClr val="08081E"/>
    <a:srgbClr val="30B2CD"/>
    <a:srgbClr val="0C0930"/>
    <a:srgbClr val="92AFD1"/>
    <a:srgbClr val="618A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892" autoAdjust="0"/>
  </p:normalViewPr>
  <p:slideViewPr>
    <p:cSldViewPr snapToGrid="0" showGuides="1">
      <p:cViewPr>
        <p:scale>
          <a:sx n="66" d="100"/>
          <a:sy n="66" d="100"/>
        </p:scale>
        <p:origin x="1884" y="900"/>
      </p:cViewPr>
      <p:guideLst>
        <p:guide orient="horz" pos="2052"/>
        <p:guide pos="397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gs" Target="tags/tag37.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字魂105号-简雅黑" panose="00000500000000000000" charset="-122"/>
                <a:ea typeface="字魂105号-简雅黑" panose="00000500000000000000" charset="-122"/>
                <a:cs typeface="字魂105号-简雅黑" panose="00000500000000000000" charset="-122"/>
              </a:defRPr>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字魂105号-简雅黑" panose="00000500000000000000" charset="-122"/>
                <a:ea typeface="字魂105号-简雅黑" panose="00000500000000000000" charset="-122"/>
                <a:cs typeface="字魂105号-简雅黑" panose="000005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字魂105号-简雅黑" panose="00000500000000000000" charset="-122"/>
                <a:ea typeface="字魂105号-简雅黑" panose="00000500000000000000" charset="-122"/>
                <a:cs typeface="字魂105号-简雅黑" panose="00000500000000000000" charset="-122"/>
              </a:defRPr>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字魂105号-简雅黑" panose="00000500000000000000" charset="-122"/>
                <a:ea typeface="字魂105号-简雅黑" panose="00000500000000000000" charset="-122"/>
                <a:cs typeface="字魂105号-简雅黑" panose="000005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字魂105号-简雅黑" panose="00000500000000000000" charset="-122"/>
        <a:ea typeface="字魂105号-简雅黑" panose="00000500000000000000" charset="-122"/>
        <a:cs typeface="字魂105号-简雅黑" panose="00000500000000000000" charset="-122"/>
      </a:defRPr>
    </a:lvl1pPr>
    <a:lvl2pPr marL="457200" algn="l" defTabSz="914400" rtl="0" eaLnBrk="1" latinLnBrk="0" hangingPunct="1">
      <a:defRPr sz="1200" kern="1200">
        <a:solidFill>
          <a:schemeClr val="tx1"/>
        </a:solidFill>
        <a:latin typeface="字魂105号-简雅黑" panose="00000500000000000000" charset="-122"/>
        <a:ea typeface="字魂105号-简雅黑" panose="00000500000000000000" charset="-122"/>
        <a:cs typeface="字魂105号-简雅黑" panose="00000500000000000000" charset="-122"/>
      </a:defRPr>
    </a:lvl2pPr>
    <a:lvl3pPr marL="914400" algn="l" defTabSz="914400" rtl="0" eaLnBrk="1" latinLnBrk="0" hangingPunct="1">
      <a:defRPr sz="1200" kern="1200">
        <a:solidFill>
          <a:schemeClr val="tx1"/>
        </a:solidFill>
        <a:latin typeface="字魂105号-简雅黑" panose="00000500000000000000" charset="-122"/>
        <a:ea typeface="字魂105号-简雅黑" panose="00000500000000000000" charset="-122"/>
        <a:cs typeface="字魂105号-简雅黑" panose="00000500000000000000" charset="-122"/>
      </a:defRPr>
    </a:lvl3pPr>
    <a:lvl4pPr marL="1371600" algn="l" defTabSz="914400" rtl="0" eaLnBrk="1" latinLnBrk="0" hangingPunct="1">
      <a:defRPr sz="1200" kern="1200">
        <a:solidFill>
          <a:schemeClr val="tx1"/>
        </a:solidFill>
        <a:latin typeface="字魂105号-简雅黑" panose="00000500000000000000" charset="-122"/>
        <a:ea typeface="字魂105号-简雅黑" panose="00000500000000000000" charset="-122"/>
        <a:cs typeface="字魂105号-简雅黑" panose="00000500000000000000" charset="-122"/>
      </a:defRPr>
    </a:lvl4pPr>
    <a:lvl5pPr marL="1828800" algn="l" defTabSz="914400" rtl="0" eaLnBrk="1" latinLnBrk="0" hangingPunct="1">
      <a:defRPr sz="1200" kern="1200">
        <a:solidFill>
          <a:schemeClr val="tx1"/>
        </a:solidFill>
        <a:latin typeface="字魂105号-简雅黑" panose="00000500000000000000" charset="-122"/>
        <a:ea typeface="字魂105号-简雅黑" panose="00000500000000000000" charset="-122"/>
        <a:cs typeface="字魂105号-简雅黑" panose="00000500000000000000"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descr="60ec083001bee"/>
          <p:cNvPicPr>
            <a:picLocks noChangeAspect="1"/>
          </p:cNvPicPr>
          <p:nvPr userDrawn="1"/>
        </p:nvPicPr>
        <p:blipFill>
          <a:blip r:embed="rId2">
            <a:lum bright="-6000" contrast="-6000"/>
          </a:blip>
          <a:stretch>
            <a:fillRect/>
          </a:stretch>
        </p:blipFill>
        <p:spPr>
          <a:xfrm rot="5400000" flipH="1">
            <a:off x="2667635" y="-2667000"/>
            <a:ext cx="6857365" cy="12191365"/>
          </a:xfrm>
          <a:prstGeom prst="rect">
            <a:avLst/>
          </a:prstGeom>
        </p:spPr>
      </p:pic>
      <p:pic>
        <p:nvPicPr>
          <p:cNvPr id="4" name="图片 3" descr="3"/>
          <p:cNvPicPr>
            <a:picLocks noChangeAspect="1"/>
          </p:cNvPicPr>
          <p:nvPr userDrawn="1"/>
        </p:nvPicPr>
        <p:blipFill>
          <a:blip r:embed="rId3">
            <a:lum bright="-6000" contrast="-6000"/>
          </a:blip>
          <a:srcRect t="43788" r="13919"/>
          <a:stretch>
            <a:fillRect/>
          </a:stretch>
        </p:blipFill>
        <p:spPr>
          <a:xfrm rot="10800000" flipH="1" flipV="1">
            <a:off x="0" y="1905"/>
            <a:ext cx="5902325" cy="6855460"/>
          </a:xfrm>
          <a:prstGeom prst="rect">
            <a:avLst/>
          </a:prstGeom>
        </p:spPr>
      </p:pic>
      <p:pic>
        <p:nvPicPr>
          <p:cNvPr id="2" name="图片 1" descr="3"/>
          <p:cNvPicPr>
            <a:picLocks noChangeAspect="1"/>
          </p:cNvPicPr>
          <p:nvPr userDrawn="1"/>
        </p:nvPicPr>
        <p:blipFill>
          <a:blip r:embed="rId3">
            <a:lum bright="-6000" contrast="-6000"/>
          </a:blip>
          <a:srcRect l="23356" r="37331" b="44038"/>
          <a:stretch>
            <a:fillRect/>
          </a:stretch>
        </p:blipFill>
        <p:spPr>
          <a:xfrm rot="10800000" flipH="1" flipV="1">
            <a:off x="9496425" y="1270"/>
            <a:ext cx="2695575" cy="6856730"/>
          </a:xfrm>
          <a:prstGeom prst="rect">
            <a:avLst/>
          </a:prstGeom>
        </p:spPr>
      </p:pic>
      <p:sp>
        <p:nvSpPr>
          <p:cNvPr id="3" name="矩形 2"/>
          <p:cNvSpPr/>
          <p:nvPr userDrawn="1"/>
        </p:nvSpPr>
        <p:spPr>
          <a:xfrm>
            <a:off x="1663065" y="2522855"/>
            <a:ext cx="1233170" cy="633730"/>
          </a:xfrm>
          <a:prstGeom prst="rect">
            <a:avLst/>
          </a:prstGeom>
          <a:solidFill>
            <a:srgbClr val="0808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10146030" y="2250440"/>
            <a:ext cx="923925" cy="905510"/>
          </a:xfrm>
          <a:custGeom>
            <a:avLst/>
            <a:gdLst>
              <a:gd name="connisteX0" fmla="*/ 0 w 634365"/>
              <a:gd name="connsiteY0" fmla="*/ 109220 h 616585"/>
              <a:gd name="connisteX1" fmla="*/ 579755 w 634365"/>
              <a:gd name="connsiteY1" fmla="*/ 616585 h 616585"/>
              <a:gd name="connisteX2" fmla="*/ 634365 w 634365"/>
              <a:gd name="connsiteY2" fmla="*/ 453390 h 616585"/>
              <a:gd name="connisteX3" fmla="*/ 127000 w 634365"/>
              <a:gd name="connsiteY3" fmla="*/ 0 h 616585"/>
              <a:gd name="connisteX4" fmla="*/ 54610 w 634365"/>
              <a:gd name="connsiteY4" fmla="*/ 109220 h 61658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634365" h="616585">
                <a:moveTo>
                  <a:pt x="0" y="109220"/>
                </a:moveTo>
                <a:lnTo>
                  <a:pt x="579755" y="616585"/>
                </a:lnTo>
                <a:lnTo>
                  <a:pt x="634365" y="453390"/>
                </a:lnTo>
                <a:lnTo>
                  <a:pt x="127000" y="0"/>
                </a:lnTo>
                <a:lnTo>
                  <a:pt x="54610" y="109220"/>
                </a:lnTo>
              </a:path>
            </a:pathLst>
          </a:custGeom>
          <a:solidFill>
            <a:srgbClr val="1209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5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6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endParaRPr lang="en-US" altLang="zh-CN" sz="100" dirty="0">
              <a:solidFill>
                <a:schemeClr val="tx1">
                  <a:alpha val="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6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6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3" Type="http://schemas.openxmlformats.org/officeDocument/2006/relationships/theme" Target="../theme/theme1.xml"/><Relationship Id="rId72" Type="http://schemas.openxmlformats.org/officeDocument/2006/relationships/slideLayout" Target="../slideLayouts/slideLayout72.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7" Type="http://schemas.openxmlformats.org/officeDocument/2006/relationships/slideLayout" Target="../slideLayouts/slideLayout7.xml"/><Relationship Id="rId69" Type="http://schemas.openxmlformats.org/officeDocument/2006/relationships/slideLayout" Target="../slideLayouts/slideLayout69.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0" Type="http://schemas.openxmlformats.org/officeDocument/2006/relationships/slideLayout" Target="../slideLayouts/slideLayout60.xml"/><Relationship Id="rId6" Type="http://schemas.openxmlformats.org/officeDocument/2006/relationships/slideLayout" Target="../slideLayouts/slideLayout6.xml"/><Relationship Id="rId59" Type="http://schemas.openxmlformats.org/officeDocument/2006/relationships/slideLayout" Target="../slideLayouts/slideLayout59.xml"/><Relationship Id="rId58" Type="http://schemas.openxmlformats.org/officeDocument/2006/relationships/slideLayout" Target="../slideLayouts/slideLayout58.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 Type="http://schemas.openxmlformats.org/officeDocument/2006/relationships/slideLayout" Target="../slideLayouts/slideLayout5.xml"/><Relationship Id="rId49" Type="http://schemas.openxmlformats.org/officeDocument/2006/relationships/slideLayout" Target="../slideLayouts/slideLayout4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0" Type="http://schemas.openxmlformats.org/officeDocument/2006/relationships/slideLayout" Target="../slideLayouts/slideLayout40.xml"/><Relationship Id="rId4" Type="http://schemas.openxmlformats.org/officeDocument/2006/relationships/slideLayout" Target="../slideLayouts/slideLayout4.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75.xml"/><Relationship Id="rId2" Type="http://schemas.openxmlformats.org/officeDocument/2006/relationships/slideLayout" Target="../slideLayouts/slideLayout74.xml"/><Relationship Id="rId1"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Ls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tags" Target="../tags/tag2.xml"/><Relationship Id="rId2" Type="http://schemas.openxmlformats.org/officeDocument/2006/relationships/image" Target="../media/image4.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23.png"/><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2" Type="http://schemas.openxmlformats.org/officeDocument/2006/relationships/slideLayout" Target="../slideLayouts/slideLayout2.xml"/><Relationship Id="rId11" Type="http://schemas.openxmlformats.org/officeDocument/2006/relationships/image" Target="../media/image26.png"/><Relationship Id="rId10" Type="http://schemas.openxmlformats.org/officeDocument/2006/relationships/image" Target="../media/image25.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5" Type="http://schemas.openxmlformats.org/officeDocument/2006/relationships/notesSlide" Target="../notesSlides/notesSlide2.xml"/><Relationship Id="rId14" Type="http://schemas.openxmlformats.org/officeDocument/2006/relationships/slideLayout" Target="../slideLayouts/slideLayout1.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tags" Target="../tags/tag36.xml"/><Relationship Id="rId2" Type="http://schemas.openxmlformats.org/officeDocument/2006/relationships/image" Target="../media/image4.png"/><Relationship Id="rId1" Type="http://schemas.openxmlformats.org/officeDocument/2006/relationships/tags" Target="../tags/tag35.xml"/></Relationships>
</file>

<file path=ppt/slides/_rels/slide3.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0" Type="http://schemas.openxmlformats.org/officeDocument/2006/relationships/slideLayout" Target="../slideLayouts/slideLayout2.xml"/><Relationship Id="rId2" Type="http://schemas.openxmlformats.org/officeDocument/2006/relationships/tags" Target="../tags/tag17.xml"/><Relationship Id="rId19" Type="http://schemas.openxmlformats.org/officeDocument/2006/relationships/tags" Target="../tags/tag34.xml"/><Relationship Id="rId18" Type="http://schemas.openxmlformats.org/officeDocument/2006/relationships/tags" Target="../tags/tag33.xml"/><Relationship Id="rId17" Type="http://schemas.openxmlformats.org/officeDocument/2006/relationships/tags" Target="../tags/tag32.xml"/><Relationship Id="rId16" Type="http://schemas.openxmlformats.org/officeDocument/2006/relationships/tags" Target="../tags/tag31.xml"/><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tags" Target="../tags/tag27.xml"/><Relationship Id="rId11" Type="http://schemas.openxmlformats.org/officeDocument/2006/relationships/tags" Target="../tags/tag26.xml"/><Relationship Id="rId10" Type="http://schemas.openxmlformats.org/officeDocument/2006/relationships/tags" Target="../tags/tag25.xml"/><Relationship Id="rId1" Type="http://schemas.openxmlformats.org/officeDocument/2006/relationships/tags" Target="../tags/tag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p:cNvPicPr>
            <a:picLocks noChangeAspect="1"/>
          </p:cNvPicPr>
          <p:nvPr>
            <p:custDataLst>
              <p:tags r:id="rId1"/>
            </p:custDataLst>
          </p:nvPr>
        </p:nvPicPr>
        <p:blipFill>
          <a:blip r:embed="rId2">
            <a:lum bright="-6000" contrast="-6000"/>
          </a:blip>
          <a:stretch>
            <a:fillRect/>
          </a:stretch>
        </p:blipFill>
        <p:spPr>
          <a:xfrm>
            <a:off x="8527415" y="420370"/>
            <a:ext cx="3664585" cy="3066415"/>
          </a:xfrm>
          <a:prstGeom prst="rect">
            <a:avLst/>
          </a:prstGeom>
        </p:spPr>
      </p:pic>
      <p:pic>
        <p:nvPicPr>
          <p:cNvPr id="3" name="图片 2" descr="2"/>
          <p:cNvPicPr>
            <a:picLocks noChangeAspect="1"/>
          </p:cNvPicPr>
          <p:nvPr>
            <p:custDataLst>
              <p:tags r:id="rId3"/>
            </p:custDataLst>
          </p:nvPr>
        </p:nvPicPr>
        <p:blipFill>
          <a:blip r:embed="rId4">
            <a:lum bright="-6000" contrast="-6000"/>
          </a:blip>
          <a:stretch>
            <a:fillRect/>
          </a:stretch>
        </p:blipFill>
        <p:spPr>
          <a:xfrm>
            <a:off x="0" y="5007610"/>
            <a:ext cx="4229735" cy="1850390"/>
          </a:xfrm>
          <a:prstGeom prst="rect">
            <a:avLst/>
          </a:prstGeom>
        </p:spPr>
      </p:pic>
      <p:sp>
        <p:nvSpPr>
          <p:cNvPr id="6" name="文本框 5"/>
          <p:cNvSpPr txBox="1"/>
          <p:nvPr/>
        </p:nvSpPr>
        <p:spPr>
          <a:xfrm>
            <a:off x="820420" y="2472055"/>
            <a:ext cx="10550525" cy="706755"/>
          </a:xfrm>
          <a:prstGeom prst="rect">
            <a:avLst/>
          </a:prstGeom>
          <a:noFill/>
        </p:spPr>
        <p:txBody>
          <a:bodyPr wrap="square" rtlCol="0">
            <a:spAutoFit/>
          </a:bodyPr>
          <a:lstStyle/>
          <a:p>
            <a:pPr algn="ctr"/>
            <a:r>
              <a:rPr lang="en-US" altLang="zh-CN" sz="4000" b="1"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GPT</a:t>
            </a:r>
            <a:r>
              <a:rPr lang="zh-CN" altLang="en-US" sz="4000" b="1"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模型系列理论介绍</a:t>
            </a:r>
            <a:endParaRPr lang="zh-CN" altLang="en-US" sz="4000" b="1"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endParaRPr>
          </a:p>
        </p:txBody>
      </p:sp>
      <p:sp>
        <p:nvSpPr>
          <p:cNvPr id="9" name="圆角矩形 8"/>
          <p:cNvSpPr/>
          <p:nvPr/>
        </p:nvSpPr>
        <p:spPr>
          <a:xfrm>
            <a:off x="4924425" y="5653405"/>
            <a:ext cx="2371725" cy="424180"/>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华文楷体" panose="02010600040101010101" charset="-122"/>
                <a:ea typeface="华文楷体" panose="02010600040101010101" charset="-122"/>
                <a:cs typeface="华文楷体" panose="02010600040101010101" charset="-122"/>
                <a:sym typeface="+mn-lt"/>
              </a:rPr>
              <a:t>作者：</a:t>
            </a:r>
            <a:r>
              <a:rPr lang="en-US" altLang="zh-CN" dirty="0">
                <a:latin typeface="华文楷体" panose="02010600040101010101" charset="-122"/>
                <a:ea typeface="华文楷体" panose="02010600040101010101" charset="-122"/>
                <a:cs typeface="华文楷体" panose="02010600040101010101" charset="-122"/>
                <a:sym typeface="+mn-lt"/>
              </a:rPr>
              <a:t>MIKE</a:t>
            </a:r>
            <a:endParaRPr lang="en-US" altLang="zh-CN" dirty="0">
              <a:latin typeface="华文楷体" panose="02010600040101010101" charset="-122"/>
              <a:ea typeface="华文楷体" panose="02010600040101010101" charset="-122"/>
              <a:cs typeface="华文楷体" panose="02010600040101010101" charset="-122"/>
              <a:sym typeface="+mn-lt"/>
            </a:endParaRPr>
          </a:p>
        </p:txBody>
      </p:sp>
      <p:sp>
        <p:nvSpPr>
          <p:cNvPr id="13" name="文本框 12"/>
          <p:cNvSpPr txBox="1"/>
          <p:nvPr/>
        </p:nvSpPr>
        <p:spPr>
          <a:xfrm rot="16200000" flipV="1">
            <a:off x="-654050" y="1222375"/>
            <a:ext cx="1936115" cy="337185"/>
          </a:xfrm>
          <a:prstGeom prst="rect">
            <a:avLst/>
          </a:prstGeom>
          <a:noFill/>
        </p:spPr>
        <p:txBody>
          <a:bodyPr wrap="square" rtlCol="0">
            <a:spAutoFit/>
          </a:bodyPr>
          <a:lstStyle/>
          <a:p>
            <a:pPr algn="dist"/>
            <a:r>
              <a:rPr lang="en-US" altLang="zh-CN" sz="1600">
                <a:gradFill>
                  <a:gsLst>
                    <a:gs pos="2000">
                      <a:srgbClr val="92AFD1"/>
                    </a:gs>
                    <a:gs pos="100000">
                      <a:schemeClr val="bg1">
                        <a:alpha val="100000"/>
                      </a:schemeClr>
                    </a:gs>
                  </a:gsLst>
                  <a:lin ang="16200000" scaled="0"/>
                </a:gradFill>
                <a:cs typeface="+mn-ea"/>
                <a:sym typeface="+mn-lt"/>
              </a:rPr>
              <a:t>///////////</a:t>
            </a:r>
            <a:endParaRPr lang="en-US" altLang="zh-CN" sz="1600">
              <a:gradFill>
                <a:gsLst>
                  <a:gs pos="2000">
                    <a:srgbClr val="92AFD1"/>
                  </a:gs>
                  <a:gs pos="100000">
                    <a:schemeClr val="bg1">
                      <a:alpha val="100000"/>
                    </a:schemeClr>
                  </a:gs>
                </a:gsLst>
                <a:lin ang="16200000" scaled="0"/>
              </a:gradFill>
              <a:cs typeface="+mn-ea"/>
              <a:sym typeface="+mn-lt"/>
            </a:endParaRPr>
          </a:p>
        </p:txBody>
      </p:sp>
      <p:sp>
        <p:nvSpPr>
          <p:cNvPr id="14" name="文本框 13"/>
          <p:cNvSpPr txBox="1"/>
          <p:nvPr/>
        </p:nvSpPr>
        <p:spPr>
          <a:xfrm rot="16200000" flipV="1">
            <a:off x="10963275" y="4705985"/>
            <a:ext cx="1936115" cy="337185"/>
          </a:xfrm>
          <a:prstGeom prst="rect">
            <a:avLst/>
          </a:prstGeom>
          <a:noFill/>
        </p:spPr>
        <p:txBody>
          <a:bodyPr wrap="square" rtlCol="0">
            <a:spAutoFit/>
          </a:bodyPr>
          <a:lstStyle/>
          <a:p>
            <a:pPr algn="dist"/>
            <a:r>
              <a:rPr lang="en-US" altLang="zh-CN" sz="1600">
                <a:gradFill>
                  <a:gsLst>
                    <a:gs pos="2000">
                      <a:srgbClr val="92AFD1"/>
                    </a:gs>
                    <a:gs pos="100000">
                      <a:schemeClr val="bg1">
                        <a:alpha val="100000"/>
                      </a:schemeClr>
                    </a:gs>
                  </a:gsLst>
                  <a:lin ang="16200000" scaled="0"/>
                </a:gradFill>
                <a:cs typeface="+mn-ea"/>
                <a:sym typeface="+mn-lt"/>
              </a:rPr>
              <a:t>///////////</a:t>
            </a:r>
            <a:endParaRPr lang="en-US" altLang="zh-CN" sz="1600">
              <a:gradFill>
                <a:gsLst>
                  <a:gs pos="2000">
                    <a:srgbClr val="92AFD1"/>
                  </a:gs>
                  <a:gs pos="100000">
                    <a:schemeClr val="bg1">
                      <a:alpha val="100000"/>
                    </a:schemeClr>
                  </a:gs>
                </a:gsLst>
                <a:lin ang="16200000" scaled="0"/>
              </a:gradFill>
              <a:cs typeface="+mn-ea"/>
              <a:sym typeface="+mn-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三</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GPT-2</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方案</a:t>
              </a:r>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&amp;</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数据</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9167495" cy="4732655"/>
          </a:xfrm>
          <a:prstGeom prst="rect">
            <a:avLst/>
          </a:prstGeom>
          <a:noFill/>
        </p:spPr>
        <p:txBody>
          <a:bodyPr wrap="square" rtlCol="0">
            <a:noAutofit/>
          </a:bodyPr>
          <a:p>
            <a:r>
              <a:rPr lang="zh-CN" altLang="en-US" b="1">
                <a:latin typeface="华文楷体" panose="02010600040101010101" charset="-122"/>
                <a:ea typeface="华文楷体" panose="02010600040101010101" charset="-122"/>
                <a:sym typeface="+mn-ea"/>
              </a:rPr>
              <a:t>方案：</a:t>
            </a:r>
            <a:r>
              <a:rPr lang="zh-CN" altLang="en-US">
                <a:latin typeface="华文楷体" panose="02010600040101010101" charset="-122"/>
                <a:ea typeface="华文楷体" panose="02010600040101010101" charset="-122"/>
                <a:sym typeface="+mn-ea"/>
              </a:rPr>
              <a:t>首先在一个大的数据集上训练一个</a:t>
            </a:r>
            <a:r>
              <a:rPr lang="en-US" altLang="zh-CN">
                <a:latin typeface="华文楷体" panose="02010600040101010101" charset="-122"/>
                <a:ea typeface="华文楷体" panose="02010600040101010101" charset="-122"/>
                <a:sym typeface="+mn-ea"/>
              </a:rPr>
              <a:t>Transformer</a:t>
            </a:r>
            <a:r>
              <a:rPr lang="zh-CN" altLang="en-US">
                <a:latin typeface="华文楷体" panose="02010600040101010101" charset="-122"/>
                <a:ea typeface="华文楷体" panose="02010600040101010101" charset="-122"/>
                <a:sym typeface="+mn-ea"/>
              </a:rPr>
              <a:t>语言模型，然后基于预训练中学习到的知识用于</a:t>
            </a:r>
            <a:r>
              <a:rPr lang="en-US" altLang="zh-CN">
                <a:latin typeface="华文楷体" panose="02010600040101010101" charset="-122"/>
                <a:ea typeface="华文楷体" panose="02010600040101010101" charset="-122"/>
                <a:sym typeface="+mn-ea"/>
              </a:rPr>
              <a:t>ZERO SHOT</a:t>
            </a:r>
            <a:r>
              <a:rPr lang="zh-CN" altLang="en-US">
                <a:latin typeface="华文楷体" panose="02010600040101010101" charset="-122"/>
                <a:ea typeface="华文楷体" panose="02010600040101010101" charset="-122"/>
                <a:sym typeface="+mn-ea"/>
              </a:rPr>
              <a:t>预测。</a:t>
            </a:r>
            <a:r>
              <a:rPr lang="zh-CN" altLang="en-US">
                <a:latin typeface="华文楷体" panose="02010600040101010101" charset="-122"/>
                <a:ea typeface="华文楷体" panose="02010600040101010101" charset="-122"/>
                <a:sym typeface="+mn-ea"/>
              </a:rPr>
              <a:t>因为预训练数据集上集包含了大量多样化的文本，其中就有各种任务的描述和格式，比如问答、翻译等，因此</a:t>
            </a:r>
            <a:r>
              <a:rPr lang="zh-CN" altLang="en-US">
                <a:latin typeface="华文楷体" panose="02010600040101010101" charset="-122"/>
                <a:ea typeface="华文楷体" panose="02010600040101010101" charset="-122"/>
                <a:sym typeface="+mn-ea"/>
              </a:rPr>
              <a:t>要执行一个翻译任务，可以输入（translate to french, english text, french text），要执行一个文本摘要任务，可以输入（answer the question, document,question, answer），预训练语言模型将根据学习到的知识和自注意力机制理解这些指令上下文，并预测指令的输出。</a:t>
            </a:r>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r>
              <a:rPr lang="zh-CN" altLang="en-US" b="1">
                <a:latin typeface="华文楷体" panose="02010600040101010101" charset="-122"/>
                <a:ea typeface="华文楷体" panose="02010600040101010101" charset="-122"/>
                <a:sym typeface="+mn-ea"/>
              </a:rPr>
              <a:t>数据：</a:t>
            </a:r>
            <a:r>
              <a:rPr lang="zh-CN" altLang="en-US">
                <a:latin typeface="华文楷体" panose="02010600040101010101" charset="-122"/>
                <a:ea typeface="华文楷体" panose="02010600040101010101" charset="-122"/>
                <a:sym typeface="+mn-ea"/>
              </a:rPr>
              <a:t>数据集</a:t>
            </a:r>
            <a:r>
              <a:rPr lang="en-US" altLang="zh-CN">
                <a:latin typeface="华文楷体" panose="02010600040101010101" charset="-122"/>
                <a:ea typeface="华文楷体" panose="02010600040101010101" charset="-122"/>
                <a:sym typeface="+mn-ea"/>
              </a:rPr>
              <a:t>WebText</a:t>
            </a:r>
            <a:r>
              <a:rPr lang="zh-CN" altLang="en-US">
                <a:latin typeface="华文楷体" panose="02010600040101010101" charset="-122"/>
                <a:ea typeface="华文楷体" panose="02010600040101010101" charset="-122"/>
                <a:sym typeface="+mn-ea"/>
              </a:rPr>
              <a:t>为</a:t>
            </a:r>
            <a:r>
              <a:rPr lang="en-US" altLang="zh-CN">
                <a:latin typeface="华文楷体" panose="02010600040101010101" charset="-122"/>
                <a:ea typeface="华文楷体" panose="02010600040101010101" charset="-122"/>
                <a:sym typeface="+mn-ea"/>
              </a:rPr>
              <a:t>openai</a:t>
            </a:r>
            <a:r>
              <a:rPr lang="zh-CN" altLang="en-US">
                <a:latin typeface="华文楷体" panose="02010600040101010101" charset="-122"/>
                <a:ea typeface="华文楷体" panose="02010600040101010101" charset="-122"/>
                <a:sym typeface="+mn-ea"/>
              </a:rPr>
              <a:t>团队创建的，首先</a:t>
            </a:r>
            <a:r>
              <a:rPr>
                <a:latin typeface="华文楷体" panose="02010600040101010101" charset="-122"/>
                <a:ea typeface="华文楷体" panose="02010600040101010101" charset="-122"/>
                <a:sym typeface="+mn-ea"/>
              </a:rPr>
              <a:t>抓取 Reddit 上2017年12月</a:t>
            </a:r>
            <a:r>
              <a:rPr lang="zh-CN">
                <a:latin typeface="华文楷体" panose="02010600040101010101" charset="-122"/>
                <a:ea typeface="华文楷体" panose="02010600040101010101" charset="-122"/>
                <a:sym typeface="+mn-ea"/>
              </a:rPr>
              <a:t>之前</a:t>
            </a:r>
            <a:r>
              <a:rPr>
                <a:latin typeface="华文楷体" panose="02010600040101010101" charset="-122"/>
                <a:ea typeface="华文楷体" panose="02010600040101010101" charset="-122"/>
                <a:sym typeface="+mn-ea"/>
              </a:rPr>
              <a:t>的网页链接，这些链接至少获得了 3 个 karma 分数</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这种方法</a:t>
            </a:r>
            <a:r>
              <a:rPr lang="zh-CN">
                <a:latin typeface="华文楷体" panose="02010600040101010101" charset="-122"/>
                <a:ea typeface="华文楷体" panose="02010600040101010101" charset="-122"/>
                <a:sym typeface="+mn-ea"/>
              </a:rPr>
              <a:t>可</a:t>
            </a:r>
            <a:r>
              <a:rPr>
                <a:latin typeface="华文楷体" panose="02010600040101010101" charset="-122"/>
                <a:ea typeface="华文楷体" panose="02010600040101010101" charset="-122"/>
                <a:sym typeface="+mn-ea"/>
              </a:rPr>
              <a:t>以判断其他用户是否认为该链接有趣、教育性或搞笑。总共</a:t>
            </a:r>
            <a:r>
              <a:rPr lang="zh-CN">
                <a:latin typeface="华文楷体" panose="02010600040101010101" charset="-122"/>
                <a:ea typeface="华文楷体" panose="02010600040101010101" charset="-122"/>
                <a:sym typeface="+mn-ea"/>
              </a:rPr>
              <a:t>抓</a:t>
            </a:r>
            <a:r>
              <a:rPr>
                <a:latin typeface="华文楷体" panose="02010600040101010101" charset="-122"/>
                <a:ea typeface="华文楷体" panose="02010600040101010101" charset="-122"/>
                <a:sym typeface="+mn-ea"/>
              </a:rPr>
              <a:t>取了 4500 万个链接，从中清洗挑选了约 800 万个文档，总共约 40GB 的文本数据。所有 Wikipedia 文档都被移除，因为它们是其他数据集中常见的数据源</a:t>
            </a:r>
            <a:r>
              <a:rPr lang="zh-CN">
                <a:latin typeface="华文楷体" panose="02010600040101010101" charset="-122"/>
                <a:ea typeface="华文楷体" panose="02010600040101010101" charset="-122"/>
                <a:sym typeface="+mn-ea"/>
              </a:rPr>
              <a:t>，</a:t>
            </a:r>
            <a:r>
              <a:rPr>
                <a:latin typeface="华文楷体" panose="02010600040101010101" charset="-122"/>
                <a:ea typeface="华文楷体" panose="02010600040101010101" charset="-122"/>
                <a:sym typeface="+mn-ea"/>
              </a:rPr>
              <a:t>在做测试评估时会和训练数据冲突。</a:t>
            </a:r>
            <a:endParaRPr>
              <a:latin typeface="华文楷体" panose="02010600040101010101" charset="-122"/>
              <a:ea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三</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GPT-2</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训练</a:t>
              </a:r>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&amp;</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评估</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9167495" cy="5570855"/>
          </a:xfrm>
          <a:prstGeom prst="rect">
            <a:avLst/>
          </a:prstGeom>
          <a:noFill/>
        </p:spPr>
        <p:txBody>
          <a:bodyPr wrap="square" rtlCol="0">
            <a:noAutofit/>
          </a:bodyPr>
          <a:p>
            <a:r>
              <a:rPr lang="zh-CN" altLang="en-US" sz="1600" b="1">
                <a:latin typeface="华文楷体" panose="02010600040101010101" charset="-122"/>
                <a:ea typeface="华文楷体" panose="02010600040101010101" charset="-122"/>
                <a:cs typeface="华文楷体" panose="02010600040101010101" charset="-122"/>
              </a:rPr>
              <a:t>训练：</a:t>
            </a:r>
            <a:endParaRPr lang="zh-CN" altLang="en-US" sz="1600" b="1">
              <a:latin typeface="华文楷体" panose="02010600040101010101" charset="-122"/>
              <a:ea typeface="华文楷体" panose="02010600040101010101" charset="-122"/>
              <a:cs typeface="华文楷体" panose="02010600040101010101" charset="-122"/>
            </a:endParaRPr>
          </a:p>
          <a:p>
            <a:r>
              <a:rPr lang="en-US" altLang="zh-CN" sz="1600" b="1">
                <a:latin typeface="华文楷体" panose="02010600040101010101" charset="-122"/>
                <a:ea typeface="华文楷体" panose="02010600040101010101" charset="-122"/>
                <a:cs typeface="华文楷体" panose="02010600040101010101" charset="-122"/>
              </a:rPr>
              <a:t>1</a:t>
            </a:r>
            <a:r>
              <a:rPr lang="zh-CN" altLang="en-US" sz="1600" b="1">
                <a:latin typeface="华文楷体" panose="02010600040101010101" charset="-122"/>
                <a:ea typeface="华文楷体" panose="02010600040101010101" charset="-122"/>
                <a:cs typeface="华文楷体" panose="02010600040101010101" charset="-122"/>
              </a:rPr>
              <a:t>）输入：</a:t>
            </a:r>
            <a:r>
              <a:rPr lang="zh-CN" altLang="en-US" sz="1600">
                <a:latin typeface="华文楷体" panose="02010600040101010101" charset="-122"/>
                <a:ea typeface="华文楷体" panose="02010600040101010101" charset="-122"/>
                <a:cs typeface="华文楷体" panose="02010600040101010101" charset="-122"/>
              </a:rPr>
              <a:t>使用字节对编码（</a:t>
            </a:r>
            <a:r>
              <a:rPr lang="en-US" altLang="zh-CN" sz="1600">
                <a:latin typeface="华文楷体" panose="02010600040101010101" charset="-122"/>
                <a:ea typeface="华文楷体" panose="02010600040101010101" charset="-122"/>
                <a:cs typeface="华文楷体" panose="02010600040101010101" charset="-122"/>
              </a:rPr>
              <a:t>BPE</a:t>
            </a:r>
            <a:r>
              <a:rPr lang="zh-CN" altLang="en-US" sz="1600">
                <a:latin typeface="华文楷体" panose="02010600040101010101" charset="-122"/>
                <a:ea typeface="华文楷体" panose="02010600040101010101" charset="-122"/>
                <a:cs typeface="华文楷体" panose="02010600040101010101" charset="-122"/>
              </a:rPr>
              <a:t>），词库大小</a:t>
            </a:r>
            <a:r>
              <a:rPr lang="en-US" altLang="zh-CN" sz="1600">
                <a:latin typeface="华文楷体" panose="02010600040101010101" charset="-122"/>
                <a:ea typeface="华文楷体" panose="02010600040101010101" charset="-122"/>
                <a:cs typeface="华文楷体" panose="02010600040101010101" charset="-122"/>
              </a:rPr>
              <a:t>50527</a:t>
            </a:r>
            <a:r>
              <a:rPr lang="zh-CN" altLang="en-US" sz="1600">
                <a:latin typeface="华文楷体" panose="02010600040101010101" charset="-122"/>
                <a:ea typeface="华文楷体" panose="02010600040101010101" charset="-122"/>
                <a:cs typeface="华文楷体" panose="02010600040101010101" charset="-122"/>
              </a:rPr>
              <a:t>。</a:t>
            </a:r>
            <a:endParaRPr lang="zh-CN" altLang="en-US" sz="1600" b="1">
              <a:latin typeface="华文楷体" panose="02010600040101010101" charset="-122"/>
              <a:ea typeface="华文楷体" panose="02010600040101010101" charset="-122"/>
              <a:cs typeface="华文楷体" panose="02010600040101010101" charset="-122"/>
            </a:endParaRPr>
          </a:p>
          <a:p>
            <a:r>
              <a:rPr lang="en-US" altLang="zh-CN" sz="1600">
                <a:latin typeface="华文楷体" panose="02010600040101010101" charset="-122"/>
                <a:ea typeface="华文楷体" panose="02010600040101010101" charset="-122"/>
                <a:cs typeface="华文楷体" panose="02010600040101010101" charset="-122"/>
              </a:rPr>
              <a:t>2</a:t>
            </a:r>
            <a:r>
              <a:rPr lang="zh-CN" altLang="en-US" sz="1600">
                <a:latin typeface="华文楷体" panose="02010600040101010101" charset="-122"/>
                <a:ea typeface="华文楷体" panose="02010600040101010101" charset="-122"/>
                <a:cs typeface="华文楷体" panose="02010600040101010101" charset="-122"/>
              </a:rPr>
              <a:t>）</a:t>
            </a:r>
            <a:r>
              <a:rPr lang="zh-CN" altLang="en-US" sz="1600" b="1">
                <a:latin typeface="华文楷体" panose="02010600040101010101" charset="-122"/>
                <a:ea typeface="华文楷体" panose="02010600040101010101" charset="-122"/>
                <a:cs typeface="华文楷体" panose="02010600040101010101" charset="-122"/>
              </a:rPr>
              <a:t>参数：</a:t>
            </a:r>
            <a:r>
              <a:rPr lang="zh-CN" altLang="en-US" sz="1600">
                <a:latin typeface="华文楷体" panose="02010600040101010101" charset="-122"/>
                <a:ea typeface="华文楷体" panose="02010600040101010101" charset="-122"/>
                <a:cs typeface="华文楷体" panose="02010600040101010101" charset="-122"/>
              </a:rPr>
              <a:t>相对于</a:t>
            </a:r>
            <a:r>
              <a:rPr lang="en-US" altLang="zh-CN" sz="1600">
                <a:latin typeface="华文楷体" panose="02010600040101010101" charset="-122"/>
                <a:ea typeface="华文楷体" panose="02010600040101010101" charset="-122"/>
                <a:cs typeface="华文楷体" panose="02010600040101010101" charset="-122"/>
              </a:rPr>
              <a:t>GPT1</a:t>
            </a:r>
            <a:r>
              <a:rPr lang="zh-CN" altLang="en-US" sz="1600">
                <a:latin typeface="华文楷体" panose="02010600040101010101" charset="-122"/>
                <a:ea typeface="华文楷体" panose="02010600040101010101" charset="-122"/>
                <a:cs typeface="华文楷体" panose="02010600040101010101" charset="-122"/>
              </a:rPr>
              <a:t>的改进，</a:t>
            </a:r>
            <a:r>
              <a:rPr lang="en-US" altLang="zh-CN" sz="1600">
                <a:latin typeface="华文楷体" panose="02010600040101010101" charset="-122"/>
                <a:ea typeface="华文楷体" panose="02010600040101010101" charset="-122"/>
                <a:cs typeface="华文楷体" panose="02010600040101010101" charset="-122"/>
              </a:rPr>
              <a:t>model_szie</a:t>
            </a:r>
            <a:r>
              <a:rPr lang="zh-CN" altLang="en-US" sz="1600">
                <a:latin typeface="华文楷体" panose="02010600040101010101" charset="-122"/>
                <a:ea typeface="华文楷体" panose="02010600040101010101" charset="-122"/>
                <a:cs typeface="华文楷体" panose="02010600040101010101" charset="-122"/>
              </a:rPr>
              <a:t>由</a:t>
            </a:r>
            <a:r>
              <a:rPr lang="en-US" altLang="zh-CN" sz="1600">
                <a:latin typeface="华文楷体" panose="02010600040101010101" charset="-122"/>
                <a:ea typeface="华文楷体" panose="02010600040101010101" charset="-122"/>
                <a:cs typeface="华文楷体" panose="02010600040101010101" charset="-122"/>
              </a:rPr>
              <a:t>512</a:t>
            </a:r>
            <a:r>
              <a:rPr lang="zh-CN" altLang="en-US" sz="1600">
                <a:latin typeface="华文楷体" panose="02010600040101010101" charset="-122"/>
                <a:ea typeface="华文楷体" panose="02010600040101010101" charset="-122"/>
                <a:cs typeface="华文楷体" panose="02010600040101010101" charset="-122"/>
              </a:rPr>
              <a:t>扩展到</a:t>
            </a:r>
            <a:r>
              <a:rPr lang="en-US" altLang="zh-CN" sz="1600">
                <a:latin typeface="华文楷体" panose="02010600040101010101" charset="-122"/>
                <a:ea typeface="华文楷体" panose="02010600040101010101" charset="-122"/>
                <a:cs typeface="华文楷体" panose="02010600040101010101" charset="-122"/>
              </a:rPr>
              <a:t>1024</a:t>
            </a:r>
            <a:r>
              <a:rPr lang="zh-CN" altLang="en-US" sz="1600">
                <a:latin typeface="华文楷体" panose="02010600040101010101" charset="-122"/>
                <a:ea typeface="华文楷体" panose="02010600040101010101" charset="-122"/>
                <a:cs typeface="华文楷体" panose="02010600040101010101" charset="-122"/>
              </a:rPr>
              <a:t>，</a:t>
            </a:r>
            <a:r>
              <a:rPr lang="en-US" altLang="zh-CN" sz="1600">
                <a:latin typeface="华文楷体" panose="02010600040101010101" charset="-122"/>
                <a:ea typeface="华文楷体" panose="02010600040101010101" charset="-122"/>
                <a:cs typeface="华文楷体" panose="02010600040101010101" charset="-122"/>
              </a:rPr>
              <a:t>batchsize</a:t>
            </a:r>
            <a:r>
              <a:rPr lang="zh-CN" altLang="en-US" sz="1600">
                <a:latin typeface="华文楷体" panose="02010600040101010101" charset="-122"/>
                <a:ea typeface="华文楷体" panose="02010600040101010101" charset="-122"/>
                <a:cs typeface="华文楷体" panose="02010600040101010101" charset="-122"/>
              </a:rPr>
              <a:t>用了</a:t>
            </a:r>
            <a:r>
              <a:rPr lang="en-US" altLang="zh-CN" sz="1600">
                <a:latin typeface="华文楷体" panose="02010600040101010101" charset="-122"/>
                <a:ea typeface="华文楷体" panose="02010600040101010101" charset="-122"/>
                <a:cs typeface="华文楷体" panose="02010600040101010101" charset="-122"/>
              </a:rPr>
              <a:t>512</a:t>
            </a:r>
            <a:r>
              <a:rPr lang="zh-CN" altLang="en-US" sz="1600">
                <a:latin typeface="华文楷体" panose="02010600040101010101" charset="-122"/>
                <a:ea typeface="华文楷体" panose="02010600040101010101" charset="-122"/>
                <a:cs typeface="华文楷体" panose="02010600040101010101" charset="-122"/>
              </a:rPr>
              <a:t>。</a:t>
            </a:r>
            <a:endParaRPr lang="zh-CN" altLang="en-US" sz="1600" b="1">
              <a:latin typeface="华文楷体" panose="02010600040101010101" charset="-122"/>
              <a:ea typeface="华文楷体" panose="02010600040101010101" charset="-122"/>
              <a:cs typeface="华文楷体" panose="02010600040101010101" charset="-122"/>
            </a:endParaRPr>
          </a:p>
          <a:p>
            <a:r>
              <a:rPr lang="en-US" altLang="zh-CN" sz="1600">
                <a:latin typeface="华文楷体" panose="02010600040101010101" charset="-122"/>
                <a:ea typeface="华文楷体" panose="02010600040101010101" charset="-122"/>
                <a:cs typeface="华文楷体" panose="02010600040101010101" charset="-122"/>
              </a:rPr>
              <a:t>3</a:t>
            </a:r>
            <a:r>
              <a:rPr lang="zh-CN" altLang="en-US" sz="1600">
                <a:latin typeface="华文楷体" panose="02010600040101010101" charset="-122"/>
                <a:ea typeface="华文楷体" panose="02010600040101010101" charset="-122"/>
                <a:cs typeface="华文楷体" panose="02010600040101010101" charset="-122"/>
              </a:rPr>
              <a:t>）</a:t>
            </a:r>
            <a:r>
              <a:rPr lang="zh-CN" altLang="en-US" sz="1600" b="1">
                <a:latin typeface="华文楷体" panose="02010600040101010101" charset="-122"/>
                <a:ea typeface="华文楷体" panose="02010600040101010101" charset="-122"/>
                <a:cs typeface="华文楷体" panose="02010600040101010101" charset="-122"/>
              </a:rPr>
              <a:t>尺寸：</a:t>
            </a:r>
            <a:r>
              <a:rPr lang="zh-CN" altLang="en-US" sz="1600">
                <a:latin typeface="华文楷体" panose="02010600040101010101" charset="-122"/>
                <a:ea typeface="华文楷体" panose="02010600040101010101" charset="-122"/>
                <a:cs typeface="华文楷体" panose="02010600040101010101" charset="-122"/>
              </a:rPr>
              <a:t>尺寸见下图，</a:t>
            </a:r>
            <a:r>
              <a:rPr lang="en-US" altLang="zh-CN" sz="1600">
                <a:latin typeface="华文楷体" panose="02010600040101010101" charset="-122"/>
                <a:ea typeface="华文楷体" panose="02010600040101010101" charset="-122"/>
                <a:cs typeface="华文楷体" panose="02010600040101010101" charset="-122"/>
              </a:rPr>
              <a:t>117M</a:t>
            </a:r>
            <a:r>
              <a:rPr lang="zh-CN" altLang="en-US" sz="1600">
                <a:latin typeface="华文楷体" panose="02010600040101010101" charset="-122"/>
                <a:ea typeface="华文楷体" panose="02010600040101010101" charset="-122"/>
                <a:cs typeface="华文楷体" panose="02010600040101010101" charset="-122"/>
              </a:rPr>
              <a:t>与</a:t>
            </a:r>
            <a:r>
              <a:rPr lang="en-US" altLang="zh-CN" sz="1600">
                <a:latin typeface="华文楷体" panose="02010600040101010101" charset="-122"/>
                <a:ea typeface="华文楷体" panose="02010600040101010101" charset="-122"/>
                <a:cs typeface="华文楷体" panose="02010600040101010101" charset="-122"/>
              </a:rPr>
              <a:t>GPT1</a:t>
            </a:r>
            <a:r>
              <a:rPr lang="zh-CN" altLang="en-US" sz="1600">
                <a:latin typeface="华文楷体" panose="02010600040101010101" charset="-122"/>
                <a:ea typeface="华文楷体" panose="02010600040101010101" charset="-122"/>
                <a:cs typeface="华文楷体" panose="02010600040101010101" charset="-122"/>
              </a:rPr>
              <a:t>一样，</a:t>
            </a:r>
            <a:r>
              <a:rPr lang="en-US" altLang="zh-CN" sz="1600">
                <a:latin typeface="华文楷体" panose="02010600040101010101" charset="-122"/>
                <a:ea typeface="华文楷体" panose="02010600040101010101" charset="-122"/>
                <a:cs typeface="华文楷体" panose="02010600040101010101" charset="-122"/>
              </a:rPr>
              <a:t>345M</a:t>
            </a:r>
            <a:r>
              <a:rPr lang="zh-CN" altLang="en-US" sz="1600">
                <a:latin typeface="华文楷体" panose="02010600040101010101" charset="-122"/>
                <a:ea typeface="华文楷体" panose="02010600040101010101" charset="-122"/>
                <a:cs typeface="华文楷体" panose="02010600040101010101" charset="-122"/>
              </a:rPr>
              <a:t>与</a:t>
            </a:r>
            <a:r>
              <a:rPr lang="en-US" altLang="zh-CN" sz="1600">
                <a:latin typeface="华文楷体" panose="02010600040101010101" charset="-122"/>
                <a:ea typeface="华文楷体" panose="02010600040101010101" charset="-122"/>
                <a:cs typeface="华文楷体" panose="02010600040101010101" charset="-122"/>
              </a:rPr>
              <a:t>BERT LARGE</a:t>
            </a:r>
            <a:r>
              <a:rPr lang="zh-CN" altLang="en-US" sz="1600">
                <a:latin typeface="华文楷体" panose="02010600040101010101" charset="-122"/>
                <a:ea typeface="华文楷体" panose="02010600040101010101" charset="-122"/>
                <a:cs typeface="华文楷体" panose="02010600040101010101" charset="-122"/>
              </a:rPr>
              <a:t>一样，</a:t>
            </a:r>
            <a:r>
              <a:rPr lang="en-US" altLang="zh-CN" sz="1600">
                <a:latin typeface="华文楷体" panose="02010600040101010101" charset="-122"/>
                <a:ea typeface="华文楷体" panose="02010600040101010101" charset="-122"/>
                <a:cs typeface="华文楷体" panose="02010600040101010101" charset="-122"/>
              </a:rPr>
              <a:t>1542M</a:t>
            </a:r>
            <a:endParaRPr lang="zh-CN" altLang="en-US" sz="1600">
              <a:latin typeface="华文楷体" panose="02010600040101010101" charset="-122"/>
              <a:ea typeface="华文楷体" panose="02010600040101010101" charset="-122"/>
              <a:cs typeface="华文楷体" panose="02010600040101010101" charset="-122"/>
            </a:endParaRPr>
          </a:p>
          <a:p>
            <a:r>
              <a:rPr lang="zh-CN" altLang="en-US" sz="1600">
                <a:latin typeface="华文楷体" panose="02010600040101010101" charset="-122"/>
                <a:ea typeface="华文楷体" panose="02010600040101010101" charset="-122"/>
                <a:cs typeface="华文楷体" panose="02010600040101010101" charset="-122"/>
              </a:rPr>
              <a:t>称为</a:t>
            </a:r>
            <a:r>
              <a:rPr lang="en-US" altLang="zh-CN" sz="1600">
                <a:latin typeface="华文楷体" panose="02010600040101010101" charset="-122"/>
                <a:ea typeface="华文楷体" panose="02010600040101010101" charset="-122"/>
                <a:cs typeface="华文楷体" panose="02010600040101010101" charset="-122"/>
              </a:rPr>
              <a:t>GPT-2</a:t>
            </a:r>
            <a:r>
              <a:rPr lang="zh-CN" altLang="en-US" sz="1600">
                <a:latin typeface="华文楷体" panose="02010600040101010101" charset="-122"/>
                <a:ea typeface="华文楷体" panose="02010600040101010101" charset="-122"/>
                <a:cs typeface="华文楷体" panose="02010600040101010101" charset="-122"/>
              </a:rPr>
              <a:t>，比</a:t>
            </a:r>
            <a:r>
              <a:rPr lang="en-US" altLang="zh-CN" sz="1600">
                <a:latin typeface="华文楷体" panose="02010600040101010101" charset="-122"/>
                <a:ea typeface="华文楷体" panose="02010600040101010101" charset="-122"/>
                <a:cs typeface="华文楷体" panose="02010600040101010101" charset="-122"/>
              </a:rPr>
              <a:t>GPT1</a:t>
            </a:r>
            <a:r>
              <a:rPr lang="zh-CN" altLang="en-US" sz="1600">
                <a:latin typeface="华文楷体" panose="02010600040101010101" charset="-122"/>
                <a:ea typeface="华文楷体" panose="02010600040101010101" charset="-122"/>
                <a:cs typeface="华文楷体" panose="02010600040101010101" charset="-122"/>
              </a:rPr>
              <a:t>超了一个数量级的参数量。</a:t>
            </a:r>
            <a:endParaRPr lang="zh-CN" altLang="en-US" sz="1600">
              <a:latin typeface="华文楷体" panose="02010600040101010101" charset="-122"/>
              <a:ea typeface="华文楷体" panose="02010600040101010101" charset="-122"/>
              <a:cs typeface="华文楷体" panose="02010600040101010101" charset="-122"/>
            </a:endParaRPr>
          </a:p>
          <a:p>
            <a:endParaRPr lang="zh-CN" altLang="en-US" sz="1600" b="1">
              <a:latin typeface="华文楷体" panose="02010600040101010101" charset="-122"/>
              <a:ea typeface="华文楷体" panose="02010600040101010101" charset="-122"/>
              <a:cs typeface="华文楷体" panose="02010600040101010101" charset="-122"/>
            </a:endParaRPr>
          </a:p>
          <a:p>
            <a:endParaRPr lang="zh-CN" altLang="en-US" sz="1600" b="1">
              <a:latin typeface="华文楷体" panose="02010600040101010101" charset="-122"/>
              <a:ea typeface="华文楷体" panose="02010600040101010101" charset="-122"/>
              <a:cs typeface="华文楷体" panose="02010600040101010101" charset="-122"/>
            </a:endParaRPr>
          </a:p>
          <a:p>
            <a:endParaRPr lang="zh-CN" altLang="en-US" sz="1600" b="1">
              <a:latin typeface="华文楷体" panose="02010600040101010101" charset="-122"/>
              <a:ea typeface="华文楷体" panose="02010600040101010101" charset="-122"/>
              <a:cs typeface="华文楷体" panose="02010600040101010101" charset="-122"/>
            </a:endParaRPr>
          </a:p>
          <a:p>
            <a:endParaRPr lang="zh-CN" altLang="en-US" sz="1600" b="1">
              <a:latin typeface="华文楷体" panose="02010600040101010101" charset="-122"/>
              <a:ea typeface="华文楷体" panose="02010600040101010101" charset="-122"/>
              <a:cs typeface="华文楷体" panose="02010600040101010101" charset="-122"/>
            </a:endParaRPr>
          </a:p>
          <a:p>
            <a:endParaRPr lang="zh-CN" altLang="en-US" sz="1600" b="1">
              <a:latin typeface="华文楷体" panose="02010600040101010101" charset="-122"/>
              <a:ea typeface="华文楷体" panose="02010600040101010101" charset="-122"/>
              <a:cs typeface="华文楷体" panose="02010600040101010101" charset="-122"/>
            </a:endParaRPr>
          </a:p>
          <a:p>
            <a:endParaRPr lang="zh-CN" altLang="en-US" sz="1600" b="1">
              <a:latin typeface="华文楷体" panose="02010600040101010101" charset="-122"/>
              <a:ea typeface="华文楷体" panose="02010600040101010101" charset="-122"/>
              <a:cs typeface="华文楷体" panose="02010600040101010101" charset="-122"/>
            </a:endParaRPr>
          </a:p>
          <a:p>
            <a:r>
              <a:rPr lang="zh-CN" altLang="en-US" sz="1600" b="1">
                <a:latin typeface="华文楷体" panose="02010600040101010101" charset="-122"/>
                <a:ea typeface="华文楷体" panose="02010600040101010101" charset="-122"/>
                <a:cs typeface="华文楷体" panose="02010600040101010101" charset="-122"/>
              </a:rPr>
              <a:t>评估：</a:t>
            </a:r>
            <a:r>
              <a:rPr lang="zh-CN" altLang="en-US" sz="1600">
                <a:latin typeface="华文楷体" panose="02010600040101010101" charset="-122"/>
                <a:ea typeface="华文楷体" panose="02010600040101010101" charset="-122"/>
                <a:cs typeface="华文楷体" panose="02010600040101010101" charset="-122"/>
              </a:rPr>
              <a:t>在零样本迁移任务上，8个有7个都达到了优秀的结果。在小数据集Penn Treebank和WikiText-2上取得了大的提升，这些数据集只有1到2百万个训练tokens。还有长依赖数据集上也取得了大的进度，比如LAMBADA和Children’s Book Test 。在One BillionWord Benchmark上效果比之前要差很多，可能有两个原因，一是它是最大的数据集，二是它进行了破坏性的预处理</a:t>
            </a:r>
            <a:r>
              <a:rPr lang="en-US" altLang="zh-CN" sz="1600">
                <a:latin typeface="华文楷体" panose="02010600040101010101" charset="-122"/>
                <a:ea typeface="华文楷体" panose="02010600040101010101" charset="-122"/>
                <a:cs typeface="华文楷体" panose="02010600040101010101" charset="-122"/>
              </a:rPr>
              <a:t>-</a:t>
            </a:r>
            <a:r>
              <a:rPr lang="zh-CN" altLang="en-US" sz="1600">
                <a:latin typeface="华文楷体" panose="02010600040101010101" charset="-122"/>
                <a:ea typeface="华文楷体" panose="02010600040101010101" charset="-122"/>
                <a:cs typeface="华文楷体" panose="02010600040101010101" charset="-122"/>
              </a:rPr>
              <a:t>句子级的洗牌，这去掉了长文本结构。</a:t>
            </a:r>
            <a:endParaRPr lang="zh-CN" altLang="en-US" sz="1600" b="1">
              <a:latin typeface="华文楷体" panose="02010600040101010101" charset="-122"/>
              <a:ea typeface="华文楷体" panose="02010600040101010101" charset="-122"/>
              <a:cs typeface="华文楷体" panose="02010600040101010101" charset="-122"/>
            </a:endParaRPr>
          </a:p>
          <a:p>
            <a:endParaRPr lang="zh-CN" altLang="en-US" sz="1600">
              <a:latin typeface="华文楷体" panose="02010600040101010101" charset="-122"/>
              <a:ea typeface="华文楷体" panose="02010600040101010101" charset="-122"/>
              <a:cs typeface="华文楷体" panose="02010600040101010101" charset="-122"/>
            </a:endParaRPr>
          </a:p>
        </p:txBody>
      </p:sp>
      <p:pic>
        <p:nvPicPr>
          <p:cNvPr id="7" name="图片 6"/>
          <p:cNvPicPr>
            <a:picLocks noChangeAspect="1"/>
          </p:cNvPicPr>
          <p:nvPr/>
        </p:nvPicPr>
        <p:blipFill>
          <a:blip r:embed="rId1"/>
          <a:stretch>
            <a:fillRect/>
          </a:stretch>
        </p:blipFill>
        <p:spPr>
          <a:xfrm>
            <a:off x="4434840" y="2491105"/>
            <a:ext cx="2600325" cy="1371600"/>
          </a:xfrm>
          <a:prstGeom prst="rect">
            <a:avLst/>
          </a:prstGeom>
        </p:spPr>
      </p:pic>
      <p:pic>
        <p:nvPicPr>
          <p:cNvPr id="8" name="图片 7"/>
          <p:cNvPicPr>
            <a:picLocks noChangeAspect="1"/>
          </p:cNvPicPr>
          <p:nvPr/>
        </p:nvPicPr>
        <p:blipFill>
          <a:blip r:embed="rId2"/>
          <a:stretch>
            <a:fillRect/>
          </a:stretch>
        </p:blipFill>
        <p:spPr>
          <a:xfrm>
            <a:off x="2225040" y="4965700"/>
            <a:ext cx="7463155" cy="1724660"/>
          </a:xfrm>
          <a:prstGeom prst="rect">
            <a:avLst/>
          </a:prstGeom>
        </p:spPr>
      </p:pic>
      <p:sp>
        <p:nvSpPr>
          <p:cNvPr id="9" name="矩形标注 8"/>
          <p:cNvSpPr/>
          <p:nvPr/>
        </p:nvSpPr>
        <p:spPr>
          <a:xfrm>
            <a:off x="6155690" y="648970"/>
            <a:ext cx="3339465" cy="1000760"/>
          </a:xfrm>
          <a:prstGeom prst="wedgeRectCallout">
            <a:avLst>
              <a:gd name="adj1" fmla="val -52624"/>
              <a:gd name="adj2" fmla="val 40862"/>
            </a:avLst>
          </a:prstGeom>
          <a:noFill/>
          <a:ln>
            <a:solidFill>
              <a:srgbClr val="08081E"/>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800" b="1">
                <a:solidFill>
                  <a:schemeClr val="tx1"/>
                </a:solidFill>
                <a:latin typeface="华文楷体" panose="02010600040101010101" charset="-122"/>
                <a:ea typeface="华文楷体" panose="02010600040101010101" charset="-122"/>
                <a:cs typeface="华文楷体" panose="02010600040101010101" charset="-122"/>
                <a:sym typeface="+mn-ea"/>
              </a:rPr>
              <a:t>BPE</a:t>
            </a:r>
            <a:r>
              <a:rPr lang="zh-CN" altLang="en-US" sz="800" b="1">
                <a:solidFill>
                  <a:schemeClr val="tx1"/>
                </a:solidFill>
                <a:latin typeface="华文楷体" panose="02010600040101010101" charset="-122"/>
                <a:ea typeface="华文楷体" panose="02010600040101010101" charset="-122"/>
                <a:cs typeface="华文楷体" panose="02010600040101010101" charset="-122"/>
                <a:sym typeface="+mn-ea"/>
              </a:rPr>
              <a:t>编码方法</a:t>
            </a:r>
            <a:endParaRPr lang="en-US" altLang="zh-CN" sz="800" b="1">
              <a:solidFill>
                <a:schemeClr val="tx1"/>
              </a:solidFill>
              <a:latin typeface="华文楷体" panose="02010600040101010101" charset="-122"/>
              <a:ea typeface="华文楷体" panose="02010600040101010101" charset="-122"/>
              <a:cs typeface="华文楷体" panose="02010600040101010101" charset="-122"/>
            </a:endParaRPr>
          </a:p>
          <a:p>
            <a:pPr algn="l"/>
            <a:r>
              <a:rPr lang="en-US" altLang="zh-CN" sz="800">
                <a:solidFill>
                  <a:srgbClr val="FF0000"/>
                </a:solidFill>
                <a:latin typeface="华文楷体" panose="02010600040101010101" charset="-122"/>
                <a:ea typeface="华文楷体" panose="02010600040101010101" charset="-122"/>
                <a:cs typeface="华文楷体" panose="02010600040101010101" charset="-122"/>
                <a:sym typeface="+mn-ea"/>
              </a:rPr>
              <a:t>1</a:t>
            </a:r>
            <a:r>
              <a:rPr lang="zh-CN" altLang="en-US" sz="800">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800">
                <a:solidFill>
                  <a:srgbClr val="FF0000"/>
                </a:solidFill>
                <a:latin typeface="华文楷体" panose="02010600040101010101" charset="-122"/>
                <a:ea typeface="华文楷体" panose="02010600040101010101" charset="-122"/>
                <a:cs typeface="华文楷体" panose="02010600040101010101" charset="-122"/>
                <a:sym typeface="+mn-ea"/>
              </a:rPr>
              <a:t>初始化词库：词库初始包含所有单个字符。</a:t>
            </a:r>
            <a:endParaRPr lang="en-US" altLang="zh-CN" sz="800">
              <a:solidFill>
                <a:srgbClr val="FF0000"/>
              </a:solidFill>
              <a:latin typeface="华文楷体" panose="02010600040101010101" charset="-122"/>
              <a:ea typeface="华文楷体" panose="02010600040101010101" charset="-122"/>
              <a:cs typeface="华文楷体" panose="02010600040101010101" charset="-122"/>
            </a:endParaRPr>
          </a:p>
          <a:p>
            <a:pPr algn="l"/>
            <a:r>
              <a:rPr lang="en-US" altLang="zh-CN" sz="800">
                <a:solidFill>
                  <a:srgbClr val="FF0000"/>
                </a:solidFill>
                <a:latin typeface="华文楷体" panose="02010600040101010101" charset="-122"/>
                <a:ea typeface="华文楷体" panose="02010600040101010101" charset="-122"/>
                <a:cs typeface="华文楷体" panose="02010600040101010101" charset="-122"/>
                <a:sym typeface="+mn-ea"/>
              </a:rPr>
              <a:t>2</a:t>
            </a:r>
            <a:r>
              <a:rPr lang="zh-CN" altLang="en-US" sz="800">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800">
                <a:solidFill>
                  <a:srgbClr val="FF0000"/>
                </a:solidFill>
                <a:latin typeface="华文楷体" panose="02010600040101010101" charset="-122"/>
                <a:ea typeface="华文楷体" panose="02010600040101010101" charset="-122"/>
                <a:cs typeface="华文楷体" panose="02010600040101010101" charset="-122"/>
                <a:sym typeface="+mn-ea"/>
              </a:rPr>
              <a:t>统计字符对频率：计算文本中每对相邻字符的出现频率。</a:t>
            </a:r>
            <a:endParaRPr lang="en-US" altLang="zh-CN" sz="800">
              <a:solidFill>
                <a:srgbClr val="FF0000"/>
              </a:solidFill>
              <a:latin typeface="华文楷体" panose="02010600040101010101" charset="-122"/>
              <a:ea typeface="华文楷体" panose="02010600040101010101" charset="-122"/>
              <a:cs typeface="华文楷体" panose="02010600040101010101" charset="-122"/>
            </a:endParaRPr>
          </a:p>
          <a:p>
            <a:pPr algn="l"/>
            <a:r>
              <a:rPr lang="en-US" altLang="zh-CN" sz="800">
                <a:solidFill>
                  <a:srgbClr val="FF0000"/>
                </a:solidFill>
                <a:latin typeface="华文楷体" panose="02010600040101010101" charset="-122"/>
                <a:ea typeface="华文楷体" panose="02010600040101010101" charset="-122"/>
                <a:cs typeface="华文楷体" panose="02010600040101010101" charset="-122"/>
                <a:sym typeface="+mn-ea"/>
              </a:rPr>
              <a:t>3</a:t>
            </a:r>
            <a:r>
              <a:rPr lang="zh-CN" altLang="en-US" sz="800">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800">
                <a:solidFill>
                  <a:srgbClr val="FF0000"/>
                </a:solidFill>
                <a:latin typeface="华文楷体" panose="02010600040101010101" charset="-122"/>
                <a:ea typeface="华文楷体" panose="02010600040101010101" charset="-122"/>
                <a:cs typeface="华文楷体" panose="02010600040101010101" charset="-122"/>
                <a:sym typeface="+mn-ea"/>
              </a:rPr>
              <a:t>合并高频字符对：将最常见的字符对合并为一个新的符号，并将其添加到词库中。</a:t>
            </a:r>
            <a:endParaRPr lang="en-US" altLang="zh-CN" sz="800">
              <a:solidFill>
                <a:srgbClr val="FF0000"/>
              </a:solidFill>
              <a:latin typeface="华文楷体" panose="02010600040101010101" charset="-122"/>
              <a:ea typeface="华文楷体" panose="02010600040101010101" charset="-122"/>
              <a:cs typeface="华文楷体" panose="02010600040101010101" charset="-122"/>
            </a:endParaRPr>
          </a:p>
          <a:p>
            <a:pPr algn="l"/>
            <a:r>
              <a:rPr lang="en-US" altLang="zh-CN" sz="800">
                <a:solidFill>
                  <a:srgbClr val="FF0000"/>
                </a:solidFill>
                <a:latin typeface="华文楷体" panose="02010600040101010101" charset="-122"/>
                <a:ea typeface="华文楷体" panose="02010600040101010101" charset="-122"/>
                <a:cs typeface="华文楷体" panose="02010600040101010101" charset="-122"/>
                <a:sym typeface="+mn-ea"/>
              </a:rPr>
              <a:t>4</a:t>
            </a:r>
            <a:r>
              <a:rPr lang="zh-CN" altLang="en-US" sz="800">
                <a:solidFill>
                  <a:srgbClr val="FF0000"/>
                </a:solidFill>
                <a:latin typeface="华文楷体" panose="02010600040101010101" charset="-122"/>
                <a:ea typeface="华文楷体" panose="02010600040101010101" charset="-122"/>
                <a:cs typeface="华文楷体" panose="02010600040101010101" charset="-122"/>
                <a:sym typeface="+mn-ea"/>
              </a:rPr>
              <a:t>）</a:t>
            </a:r>
            <a:r>
              <a:rPr lang="en-US" altLang="zh-CN" sz="800">
                <a:solidFill>
                  <a:srgbClr val="FF0000"/>
                </a:solidFill>
                <a:latin typeface="华文楷体" panose="02010600040101010101" charset="-122"/>
                <a:ea typeface="华文楷体" panose="02010600040101010101" charset="-122"/>
                <a:cs typeface="华文楷体" panose="02010600040101010101" charset="-122"/>
                <a:sym typeface="+mn-ea"/>
              </a:rPr>
              <a:t>重复步骤 2 和 3：不断重复，直到词库达到预定大小。</a:t>
            </a:r>
            <a:endParaRPr lang="en-US" altLang="zh-CN" sz="800">
              <a:solidFill>
                <a:srgbClr val="FF0000"/>
              </a:solidFill>
              <a:latin typeface="华文楷体" panose="02010600040101010101" charset="-122"/>
              <a:ea typeface="华文楷体" panose="02010600040101010101" charset="-122"/>
              <a:cs typeface="华文楷体" panose="02010600040101010101" charset="-122"/>
            </a:endParaRPr>
          </a:p>
          <a:p>
            <a:pPr algn="l"/>
            <a:endParaRPr lang="zh-CN" altLang="en-US" sz="800"/>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四</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GPT-3</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简介</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9938385" cy="2571750"/>
          </a:xfrm>
          <a:prstGeom prst="rect">
            <a:avLst/>
          </a:prstGeom>
          <a:noFill/>
        </p:spPr>
        <p:txBody>
          <a:bodyPr wrap="square" rtlCol="0">
            <a:noAutofit/>
          </a:bodyPr>
          <a:p>
            <a:r>
              <a:rPr lang="zh-CN" altLang="en-US" b="1">
                <a:latin typeface="华文楷体" panose="02010600040101010101" charset="-122"/>
                <a:ea typeface="华文楷体" panose="02010600040101010101" charset="-122"/>
                <a:cs typeface="华文楷体" panose="02010600040101010101" charset="-122"/>
              </a:rPr>
              <a:t>简介：</a:t>
            </a:r>
            <a:r>
              <a:rPr lang="en-US" altLang="zh-CN">
                <a:latin typeface="华文楷体" panose="02010600040101010101" charset="-122"/>
                <a:ea typeface="华文楷体" panose="02010600040101010101" charset="-122"/>
                <a:cs typeface="华文楷体" panose="02010600040101010101" charset="-122"/>
              </a:rPr>
              <a:t>GPT-3</a:t>
            </a:r>
            <a:r>
              <a:rPr lang="zh-CN" altLang="en-US">
                <a:latin typeface="华文楷体" panose="02010600040101010101" charset="-122"/>
                <a:ea typeface="华文楷体" panose="02010600040101010101" charset="-122"/>
                <a:cs typeface="华文楷体" panose="02010600040101010101" charset="-122"/>
              </a:rPr>
              <a:t>在模型架构上继续沿用</a:t>
            </a:r>
            <a:r>
              <a:rPr lang="en-US" altLang="zh-CN">
                <a:latin typeface="华文楷体" panose="02010600040101010101" charset="-122"/>
                <a:ea typeface="华文楷体" panose="02010600040101010101" charset="-122"/>
                <a:cs typeface="华文楷体" panose="02010600040101010101" charset="-122"/>
              </a:rPr>
              <a:t>GPT-2</a:t>
            </a:r>
            <a:r>
              <a:rPr lang="zh-CN" altLang="en-US">
                <a:latin typeface="华文楷体" panose="02010600040101010101" charset="-122"/>
                <a:ea typeface="华文楷体" panose="02010600040101010101" charset="-122"/>
                <a:cs typeface="华文楷体" panose="02010600040101010101" charset="-122"/>
              </a:rPr>
              <a:t>，但将模型参数扩大到了</a:t>
            </a:r>
            <a:r>
              <a:rPr lang="en-US" altLang="zh-CN">
                <a:latin typeface="华文楷体" panose="02010600040101010101" charset="-122"/>
                <a:ea typeface="华文楷体" panose="02010600040101010101" charset="-122"/>
                <a:cs typeface="华文楷体" panose="02010600040101010101" charset="-122"/>
              </a:rPr>
              <a:t>1750</a:t>
            </a:r>
            <a:r>
              <a:rPr lang="zh-CN" altLang="en-US">
                <a:latin typeface="华文楷体" panose="02010600040101010101" charset="-122"/>
                <a:ea typeface="华文楷体" panose="02010600040101010101" charset="-122"/>
                <a:cs typeface="华文楷体" panose="02010600040101010101" charset="-122"/>
              </a:rPr>
              <a:t>亿，同时测试模型在</a:t>
            </a:r>
            <a:r>
              <a:rPr lang="en-US" altLang="zh-CN">
                <a:latin typeface="华文楷体" panose="02010600040101010101" charset="-122"/>
                <a:ea typeface="华文楷体" panose="02010600040101010101" charset="-122"/>
                <a:cs typeface="华文楷体" panose="02010600040101010101" charset="-122"/>
              </a:rPr>
              <a:t>in-context</a:t>
            </a:r>
            <a:r>
              <a:rPr lang="zh-CN" altLang="en-US">
                <a:latin typeface="华文楷体" panose="02010600040101010101" charset="-122"/>
                <a:ea typeface="华文楷体" panose="02010600040101010101" charset="-122"/>
                <a:cs typeface="华文楷体" panose="02010600040101010101" charset="-122"/>
              </a:rPr>
              <a:t>学习，尤其是</a:t>
            </a:r>
            <a:r>
              <a:rPr lang="en-US" altLang="zh-CN">
                <a:latin typeface="华文楷体" panose="02010600040101010101" charset="-122"/>
                <a:ea typeface="华文楷体" panose="02010600040101010101" charset="-122"/>
                <a:cs typeface="华文楷体" panose="02010600040101010101" charset="-122"/>
              </a:rPr>
              <a:t>few-shot</a:t>
            </a:r>
            <a:r>
              <a:rPr lang="zh-CN" altLang="en-US">
                <a:latin typeface="华文楷体" panose="02010600040101010101" charset="-122"/>
                <a:ea typeface="华文楷体" panose="02010600040101010101" charset="-122"/>
                <a:cs typeface="华文楷体" panose="02010600040101010101" charset="-122"/>
              </a:rPr>
              <a:t>设置下的表现，因为人类通过一少部分样例，或简单地提示就可以完成一个新的语言任务。结果，GPT-3在很多NLP数据上表现良好，包括翻译、问答和完形填空，还有一些即时推理或领域适应的场景，比如拼词、句子中使用新词、3位数数学运算。</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a:latin typeface="华文楷体" panose="02010600040101010101" charset="-122"/>
              <a:ea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四</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GPT-3</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方案</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3539490" cy="4745990"/>
          </a:xfrm>
          <a:prstGeom prst="rect">
            <a:avLst/>
          </a:prstGeom>
          <a:noFill/>
        </p:spPr>
        <p:txBody>
          <a:bodyPr wrap="square" rtlCol="0">
            <a:noAutofit/>
          </a:bodyPr>
          <a:p>
            <a:r>
              <a:rPr lang="zh-CN" altLang="en-US" b="1">
                <a:latin typeface="华文楷体" panose="02010600040101010101" charset="-122"/>
                <a:ea typeface="华文楷体" panose="02010600040101010101" charset="-122"/>
                <a:sym typeface="+mn-ea"/>
              </a:rPr>
              <a:t>方案：</a:t>
            </a:r>
            <a:r>
              <a:rPr lang="zh-CN" altLang="en-US">
                <a:latin typeface="华文楷体" panose="02010600040101010101" charset="-122"/>
                <a:ea typeface="华文楷体" panose="02010600040101010101" charset="-122"/>
                <a:sym typeface="+mn-ea"/>
              </a:rPr>
              <a:t>基本预训练方案，包括模型、数据和训练和</a:t>
            </a:r>
            <a:r>
              <a:rPr lang="en-US" altLang="zh-CN">
                <a:latin typeface="华文楷体" panose="02010600040101010101" charset="-122"/>
                <a:ea typeface="华文楷体" panose="02010600040101010101" charset="-122"/>
                <a:sym typeface="+mn-ea"/>
              </a:rPr>
              <a:t>GPT-2</a:t>
            </a:r>
            <a:r>
              <a:rPr lang="zh-CN" altLang="en-US">
                <a:latin typeface="华文楷体" panose="02010600040101010101" charset="-122"/>
                <a:ea typeface="华文楷体" panose="02010600040101010101" charset="-122"/>
                <a:sym typeface="+mn-ea"/>
              </a:rPr>
              <a:t>很相似，只是简单地增大了模型大小、数据的大小和多样性，以及训练时长。上下文学习和</a:t>
            </a:r>
            <a:r>
              <a:rPr lang="en-US" altLang="zh-CN">
                <a:latin typeface="华文楷体" panose="02010600040101010101" charset="-122"/>
                <a:ea typeface="华文楷体" panose="02010600040101010101" charset="-122"/>
                <a:sym typeface="+mn-ea"/>
              </a:rPr>
              <a:t>GPT-2</a:t>
            </a:r>
            <a:r>
              <a:rPr lang="zh-CN" altLang="en-US">
                <a:latin typeface="华文楷体" panose="02010600040101010101" charset="-122"/>
                <a:ea typeface="华文楷体" panose="02010600040101010101" charset="-122"/>
                <a:sym typeface="+mn-ea"/>
              </a:rPr>
              <a:t>也很相似，只是在</a:t>
            </a:r>
            <a:r>
              <a:rPr lang="en-US" altLang="zh-CN">
                <a:latin typeface="华文楷体" panose="02010600040101010101" charset="-122"/>
                <a:ea typeface="华文楷体" panose="02010600040101010101" charset="-122"/>
                <a:sym typeface="+mn-ea"/>
              </a:rPr>
              <a:t>GPT-3</a:t>
            </a:r>
            <a:r>
              <a:rPr lang="zh-CN" altLang="en-US">
                <a:latin typeface="华文楷体" panose="02010600040101010101" charset="-122"/>
                <a:ea typeface="华文楷体" panose="02010600040101010101" charset="-122"/>
                <a:sym typeface="+mn-ea"/>
              </a:rPr>
              <a:t>中，系统地探索了</a:t>
            </a:r>
            <a:r>
              <a:rPr lang="zh-CN" altLang="en-US">
                <a:latin typeface="华文楷体" panose="02010600040101010101" charset="-122"/>
                <a:ea typeface="华文楷体" panose="02010600040101010101" charset="-122"/>
                <a:sym typeface="+mn-ea"/>
              </a:rPr>
              <a:t>上下文学习</a:t>
            </a:r>
            <a:r>
              <a:rPr lang="zh-CN" altLang="en-US">
                <a:latin typeface="华文楷体" panose="02010600040101010101" charset="-122"/>
                <a:ea typeface="华文楷体" panose="02010600040101010101" charset="-122"/>
                <a:sym typeface="+mn-ea"/>
              </a:rPr>
              <a:t>不同的设置，包括</a:t>
            </a:r>
            <a:r>
              <a:rPr lang="en-US" altLang="zh-CN">
                <a:latin typeface="华文楷体" panose="02010600040101010101" charset="-122"/>
                <a:ea typeface="华文楷体" panose="02010600040101010101" charset="-122"/>
                <a:sym typeface="+mn-ea"/>
              </a:rPr>
              <a:t>zero-shot</a:t>
            </a:r>
            <a:r>
              <a:rPr lang="zh-CN" altLang="en-US">
                <a:latin typeface="华文楷体" panose="02010600040101010101" charset="-122"/>
                <a:ea typeface="华文楷体" panose="02010600040101010101" charset="-122"/>
                <a:sym typeface="+mn-ea"/>
              </a:rPr>
              <a:t>、</a:t>
            </a:r>
            <a:r>
              <a:rPr lang="en-US" altLang="zh-CN">
                <a:latin typeface="华文楷体" panose="02010600040101010101" charset="-122"/>
                <a:ea typeface="华文楷体" panose="02010600040101010101" charset="-122"/>
                <a:sym typeface="+mn-ea"/>
              </a:rPr>
              <a:t>one-shot</a:t>
            </a:r>
            <a:r>
              <a:rPr lang="zh-CN" altLang="en-US">
                <a:latin typeface="华文楷体" panose="02010600040101010101" charset="-122"/>
                <a:ea typeface="华文楷体" panose="02010600040101010101" charset="-122"/>
                <a:sym typeface="+mn-ea"/>
              </a:rPr>
              <a:t>和</a:t>
            </a:r>
            <a:r>
              <a:rPr lang="en-US" altLang="zh-CN">
                <a:latin typeface="华文楷体" panose="02010600040101010101" charset="-122"/>
                <a:ea typeface="华文楷体" panose="02010600040101010101" charset="-122"/>
                <a:sym typeface="+mn-ea"/>
              </a:rPr>
              <a:t>few-shot</a:t>
            </a:r>
            <a:r>
              <a:rPr lang="zh-CN" altLang="en-US">
                <a:latin typeface="华文楷体" panose="02010600040101010101" charset="-122"/>
                <a:ea typeface="华文楷体" panose="02010600040101010101" charset="-122"/>
                <a:sym typeface="+mn-ea"/>
              </a:rPr>
              <a:t>，这些设置可以看作依赖特定任务数据的程度，下图展示了不同设置的区别，同时还包含微调作为对比。</a:t>
            </a:r>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a:latin typeface="华文楷体" panose="02010600040101010101" charset="-122"/>
              <a:ea typeface="华文楷体" panose="02010600040101010101" charset="-122"/>
              <a:sym typeface="+mn-ea"/>
            </a:endParaRPr>
          </a:p>
        </p:txBody>
      </p:sp>
      <p:pic>
        <p:nvPicPr>
          <p:cNvPr id="7" name="图片 6"/>
          <p:cNvPicPr>
            <a:picLocks noChangeAspect="1"/>
          </p:cNvPicPr>
          <p:nvPr/>
        </p:nvPicPr>
        <p:blipFill>
          <a:blip r:embed="rId1"/>
          <a:stretch>
            <a:fillRect/>
          </a:stretch>
        </p:blipFill>
        <p:spPr>
          <a:xfrm>
            <a:off x="4870450" y="1190625"/>
            <a:ext cx="5385435" cy="4752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四</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GPT-3</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数据</a:t>
              </a:r>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&amp;</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训练</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5731510" cy="5267325"/>
          </a:xfrm>
          <a:prstGeom prst="rect">
            <a:avLst/>
          </a:prstGeom>
          <a:noFill/>
        </p:spPr>
        <p:txBody>
          <a:bodyPr wrap="square" rtlCol="0">
            <a:noAutofit/>
          </a:bodyPr>
          <a:p>
            <a:r>
              <a:rPr lang="zh-CN" altLang="en-US" b="1">
                <a:latin typeface="华文楷体" panose="02010600040101010101" charset="-122"/>
                <a:ea typeface="华文楷体" panose="02010600040101010101" charset="-122"/>
                <a:cs typeface="华文楷体" panose="02010600040101010101" charset="-122"/>
              </a:rPr>
              <a:t>数据：</a:t>
            </a:r>
            <a:r>
              <a:rPr lang="zh-CN" altLang="en-US">
                <a:latin typeface="华文楷体" panose="02010600040101010101" charset="-122"/>
                <a:ea typeface="华文楷体" panose="02010600040101010101" charset="-122"/>
                <a:cs typeface="华文楷体" panose="02010600040101010101" charset="-122"/>
              </a:rPr>
              <a:t>包含四部分：</a:t>
            </a:r>
            <a:r>
              <a:rPr lang="en-US" altLang="zh-CN">
                <a:latin typeface="华文楷体" panose="02010600040101010101" charset="-122"/>
                <a:ea typeface="华文楷体" panose="02010600040101010101" charset="-122"/>
                <a:cs typeface="华文楷体" panose="02010600040101010101" charset="-122"/>
              </a:rPr>
              <a:t>CommonCrawl</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WebText2</a:t>
            </a:r>
            <a:r>
              <a:rPr lang="zh-CN" altLang="en-US">
                <a:latin typeface="华文楷体" panose="02010600040101010101" charset="-122"/>
                <a:ea typeface="华文楷体" panose="02010600040101010101" charset="-122"/>
                <a:cs typeface="华文楷体" panose="02010600040101010101" charset="-122"/>
              </a:rPr>
              <a:t>、两个互联网书籍语料、英语维基百科，第一个数据量大，后三个数据质量高，采样权重根据其数据质量而定。为了减少数据污染，删除了论文所提到的基准测试数据中重叠的部分。</a:t>
            </a:r>
            <a:endParaRPr lang="zh-CN" altLang="en-US">
              <a:latin typeface="华文楷体" panose="02010600040101010101" charset="-122"/>
              <a:ea typeface="华文楷体" panose="02010600040101010101" charset="-122"/>
              <a:cs typeface="华文楷体" panose="02010600040101010101" charset="-122"/>
            </a:endParaRPr>
          </a:p>
          <a:p>
            <a:endParaRPr>
              <a:latin typeface="华文楷体" panose="02010600040101010101" charset="-122"/>
              <a:ea typeface="华文楷体" panose="02010600040101010101" charset="-122"/>
              <a:sym typeface="+mn-ea"/>
            </a:endParaRPr>
          </a:p>
          <a:p>
            <a:endParaRPr>
              <a:latin typeface="华文楷体" panose="02010600040101010101" charset="-122"/>
              <a:ea typeface="华文楷体" panose="02010600040101010101" charset="-122"/>
              <a:sym typeface="+mn-ea"/>
            </a:endParaRPr>
          </a:p>
          <a:p>
            <a:r>
              <a:rPr lang="zh-CN" altLang="en-US" b="1">
                <a:latin typeface="华文楷体" panose="02010600040101010101" charset="-122"/>
                <a:ea typeface="华文楷体" panose="02010600040101010101" charset="-122"/>
                <a:cs typeface="华文楷体" panose="02010600040101010101" charset="-122"/>
                <a:sym typeface="+mn-ea"/>
              </a:rPr>
              <a:t>训练：</a:t>
            </a:r>
            <a:endParaRPr lang="zh-CN" altLang="en-US" b="1">
              <a:latin typeface="华文楷体" panose="02010600040101010101" charset="-122"/>
              <a:ea typeface="华文楷体" panose="02010600040101010101" charset="-122"/>
              <a:cs typeface="华文楷体" panose="02010600040101010101" charset="-122"/>
            </a:endParaRPr>
          </a:p>
          <a:p>
            <a:r>
              <a:rPr lang="en-US" altLang="zh-CN" b="1">
                <a:latin typeface="华文楷体" panose="02010600040101010101" charset="-122"/>
                <a:ea typeface="华文楷体" panose="02010600040101010101" charset="-122"/>
                <a:cs typeface="华文楷体" panose="02010600040101010101" charset="-122"/>
                <a:sym typeface="+mn-ea"/>
              </a:rPr>
              <a:t>1</a:t>
            </a:r>
            <a:r>
              <a:rPr lang="zh-CN" altLang="en-US" b="1">
                <a:latin typeface="华文楷体" panose="02010600040101010101" charset="-122"/>
                <a:ea typeface="华文楷体" panose="02010600040101010101" charset="-122"/>
                <a:cs typeface="华文楷体" panose="02010600040101010101" charset="-122"/>
                <a:sym typeface="+mn-ea"/>
              </a:rPr>
              <a:t>）</a:t>
            </a:r>
            <a:r>
              <a:rPr lang="en-US" altLang="zh-CN" b="1">
                <a:latin typeface="华文楷体" panose="02010600040101010101" charset="-122"/>
                <a:ea typeface="华文楷体" panose="02010600040101010101" charset="-122"/>
                <a:cs typeface="华文楷体" panose="02010600040101010101" charset="-122"/>
                <a:sym typeface="+mn-ea"/>
              </a:rPr>
              <a:t>transforme</a:t>
            </a:r>
            <a:r>
              <a:rPr lang="zh-CN" altLang="en-US" b="1">
                <a:latin typeface="华文楷体" panose="02010600040101010101" charset="-122"/>
                <a:ea typeface="华文楷体" panose="02010600040101010101" charset="-122"/>
                <a:cs typeface="华文楷体" panose="02010600040101010101" charset="-122"/>
                <a:sym typeface="+mn-ea"/>
              </a:rPr>
              <a:t>参数：</a:t>
            </a:r>
            <a:r>
              <a:rPr lang="zh-CN" altLang="en-US">
                <a:latin typeface="华文楷体" panose="02010600040101010101" charset="-122"/>
                <a:ea typeface="华文楷体" panose="02010600040101010101" charset="-122"/>
                <a:cs typeface="华文楷体" panose="02010600040101010101" charset="-122"/>
                <a:sym typeface="+mn-ea"/>
              </a:rPr>
              <a:t>使用了和GPT-2一样的模型和架构，训练了8种不同尺寸的模型，从1.25亿到1750亿，跨越了三个数量级，1750亿也就是我们称之为GPT-3的模型。</a:t>
            </a:r>
            <a:endParaRPr lang="zh-CN" altLang="en-US">
              <a:latin typeface="华文楷体" panose="02010600040101010101" charset="-122"/>
              <a:ea typeface="华文楷体" panose="02010600040101010101" charset="-122"/>
              <a:cs typeface="华文楷体" panose="02010600040101010101" charset="-122"/>
              <a:sym typeface="+mn-ea"/>
            </a:endParaRPr>
          </a:p>
          <a:p>
            <a:endParaRPr lang="zh-CN" altLang="en-US" b="1">
              <a:latin typeface="华文楷体" panose="02010600040101010101" charset="-122"/>
              <a:ea typeface="华文楷体" panose="02010600040101010101" charset="-122"/>
              <a:cs typeface="华文楷体" panose="02010600040101010101" charset="-122"/>
              <a:sym typeface="+mn-ea"/>
            </a:endParaRPr>
          </a:p>
          <a:p>
            <a:r>
              <a:rPr lang="en-US" altLang="zh-CN">
                <a:latin typeface="华文楷体" panose="02010600040101010101" charset="-122"/>
                <a:ea typeface="华文楷体" panose="02010600040101010101" charset="-122"/>
                <a:cs typeface="华文楷体" panose="02010600040101010101" charset="-122"/>
                <a:sym typeface="+mn-ea"/>
              </a:rPr>
              <a:t>2</a:t>
            </a:r>
            <a:r>
              <a:rPr lang="zh-CN" altLang="en-US">
                <a:latin typeface="华文楷体" panose="02010600040101010101" charset="-122"/>
                <a:ea typeface="华文楷体" panose="02010600040101010101" charset="-122"/>
                <a:cs typeface="华文楷体" panose="02010600040101010101" charset="-122"/>
                <a:sym typeface="+mn-ea"/>
              </a:rPr>
              <a:t>）其它参数：模型越大一般需要更大的batch size，但是需要更小的学习率。下表列出了主要参数设置。为了训练这个大模型时不至于内存溢出，使用了并行策略，这包括矩阵计算方面和网络层级方面。所有的模型都在V100GPU上训练，这是由微软提供的高带宽集群。</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b="1">
              <a:latin typeface="华文楷体" panose="02010600040101010101" charset="-122"/>
              <a:ea typeface="华文楷体" panose="02010600040101010101" charset="-122"/>
              <a:cs typeface="华文楷体" panose="02010600040101010101" charset="-122"/>
            </a:endParaRPr>
          </a:p>
          <a:p>
            <a:endParaRPr>
              <a:latin typeface="华文楷体" panose="02010600040101010101" charset="-122"/>
              <a:ea typeface="华文楷体" panose="02010600040101010101" charset="-122"/>
              <a:sym typeface="+mn-ea"/>
            </a:endParaRPr>
          </a:p>
        </p:txBody>
      </p:sp>
      <p:pic>
        <p:nvPicPr>
          <p:cNvPr id="8" name="图片 7"/>
          <p:cNvPicPr>
            <a:picLocks noChangeAspect="1"/>
          </p:cNvPicPr>
          <p:nvPr/>
        </p:nvPicPr>
        <p:blipFill>
          <a:blip r:embed="rId1"/>
          <a:stretch>
            <a:fillRect/>
          </a:stretch>
        </p:blipFill>
        <p:spPr>
          <a:xfrm>
            <a:off x="6997700" y="1196340"/>
            <a:ext cx="4064635" cy="1215390"/>
          </a:xfrm>
          <a:prstGeom prst="rect">
            <a:avLst/>
          </a:prstGeom>
        </p:spPr>
      </p:pic>
      <p:pic>
        <p:nvPicPr>
          <p:cNvPr id="9" name="图片 8"/>
          <p:cNvPicPr>
            <a:picLocks noChangeAspect="1"/>
          </p:cNvPicPr>
          <p:nvPr/>
        </p:nvPicPr>
        <p:blipFill>
          <a:blip r:embed="rId2"/>
          <a:stretch>
            <a:fillRect/>
          </a:stretch>
        </p:blipFill>
        <p:spPr>
          <a:xfrm>
            <a:off x="6997700" y="3361055"/>
            <a:ext cx="4926965" cy="1812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四</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GPT-3</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评估</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pic>
        <p:nvPicPr>
          <p:cNvPr id="2" name="图片 1"/>
          <p:cNvPicPr/>
          <p:nvPr/>
        </p:nvPicPr>
        <p:blipFill>
          <a:blip r:embed="rId1"/>
          <a:stretch>
            <a:fillRect/>
          </a:stretch>
        </p:blipFill>
        <p:spPr>
          <a:xfrm>
            <a:off x="1266190" y="1012190"/>
            <a:ext cx="2340000" cy="1620000"/>
          </a:xfrm>
          <a:prstGeom prst="rect">
            <a:avLst/>
          </a:prstGeom>
        </p:spPr>
      </p:pic>
      <p:pic>
        <p:nvPicPr>
          <p:cNvPr id="10" name="图片 9"/>
          <p:cNvPicPr/>
          <p:nvPr/>
        </p:nvPicPr>
        <p:blipFill>
          <a:blip r:embed="rId2"/>
          <a:stretch>
            <a:fillRect/>
          </a:stretch>
        </p:blipFill>
        <p:spPr>
          <a:xfrm>
            <a:off x="3916045" y="1012190"/>
            <a:ext cx="2340000" cy="1620000"/>
          </a:xfrm>
          <a:prstGeom prst="rect">
            <a:avLst/>
          </a:prstGeom>
        </p:spPr>
      </p:pic>
      <p:pic>
        <p:nvPicPr>
          <p:cNvPr id="12" name="图片 11"/>
          <p:cNvPicPr/>
          <p:nvPr/>
        </p:nvPicPr>
        <p:blipFill>
          <a:blip r:embed="rId3"/>
          <a:stretch>
            <a:fillRect/>
          </a:stretch>
        </p:blipFill>
        <p:spPr>
          <a:xfrm>
            <a:off x="6565900" y="1012190"/>
            <a:ext cx="2340000" cy="1620000"/>
          </a:xfrm>
          <a:prstGeom prst="rect">
            <a:avLst/>
          </a:prstGeom>
        </p:spPr>
      </p:pic>
      <p:pic>
        <p:nvPicPr>
          <p:cNvPr id="13" name="图片 12"/>
          <p:cNvPicPr/>
          <p:nvPr/>
        </p:nvPicPr>
        <p:blipFill>
          <a:blip r:embed="rId4"/>
          <a:stretch>
            <a:fillRect/>
          </a:stretch>
        </p:blipFill>
        <p:spPr>
          <a:xfrm>
            <a:off x="9215755" y="1012190"/>
            <a:ext cx="2340000" cy="1620000"/>
          </a:xfrm>
          <a:prstGeom prst="rect">
            <a:avLst/>
          </a:prstGeom>
        </p:spPr>
      </p:pic>
      <p:pic>
        <p:nvPicPr>
          <p:cNvPr id="14" name="图片 13"/>
          <p:cNvPicPr/>
          <p:nvPr/>
        </p:nvPicPr>
        <p:blipFill>
          <a:blip r:embed="rId5"/>
          <a:stretch>
            <a:fillRect/>
          </a:stretch>
        </p:blipFill>
        <p:spPr>
          <a:xfrm>
            <a:off x="1266190" y="2976880"/>
            <a:ext cx="4989830" cy="1619885"/>
          </a:xfrm>
          <a:prstGeom prst="rect">
            <a:avLst/>
          </a:prstGeom>
        </p:spPr>
      </p:pic>
      <p:pic>
        <p:nvPicPr>
          <p:cNvPr id="15" name="图片 14"/>
          <p:cNvPicPr/>
          <p:nvPr/>
        </p:nvPicPr>
        <p:blipFill>
          <a:blip r:embed="rId6"/>
          <a:stretch>
            <a:fillRect/>
          </a:stretch>
        </p:blipFill>
        <p:spPr>
          <a:xfrm>
            <a:off x="6565900" y="2976880"/>
            <a:ext cx="2340000" cy="1620000"/>
          </a:xfrm>
          <a:prstGeom prst="rect">
            <a:avLst/>
          </a:prstGeom>
        </p:spPr>
      </p:pic>
      <p:pic>
        <p:nvPicPr>
          <p:cNvPr id="16" name="图片 15"/>
          <p:cNvPicPr/>
          <p:nvPr/>
        </p:nvPicPr>
        <p:blipFill>
          <a:blip r:embed="rId7"/>
          <a:stretch>
            <a:fillRect/>
          </a:stretch>
        </p:blipFill>
        <p:spPr>
          <a:xfrm>
            <a:off x="9215755" y="2976880"/>
            <a:ext cx="2340000" cy="1620000"/>
          </a:xfrm>
          <a:prstGeom prst="rect">
            <a:avLst/>
          </a:prstGeom>
        </p:spPr>
      </p:pic>
      <p:pic>
        <p:nvPicPr>
          <p:cNvPr id="17" name="图片 16"/>
          <p:cNvPicPr/>
          <p:nvPr/>
        </p:nvPicPr>
        <p:blipFill>
          <a:blip r:embed="rId8"/>
          <a:stretch>
            <a:fillRect/>
          </a:stretch>
        </p:blipFill>
        <p:spPr>
          <a:xfrm>
            <a:off x="1266190" y="4941570"/>
            <a:ext cx="2340000" cy="1620000"/>
          </a:xfrm>
          <a:prstGeom prst="rect">
            <a:avLst/>
          </a:prstGeom>
        </p:spPr>
      </p:pic>
      <p:pic>
        <p:nvPicPr>
          <p:cNvPr id="18" name="图片 17"/>
          <p:cNvPicPr/>
          <p:nvPr/>
        </p:nvPicPr>
        <p:blipFill>
          <a:blip r:embed="rId9"/>
          <a:stretch>
            <a:fillRect/>
          </a:stretch>
        </p:blipFill>
        <p:spPr>
          <a:xfrm>
            <a:off x="3916045" y="4941570"/>
            <a:ext cx="2340000" cy="1620000"/>
          </a:xfrm>
          <a:prstGeom prst="rect">
            <a:avLst/>
          </a:prstGeom>
        </p:spPr>
      </p:pic>
      <p:pic>
        <p:nvPicPr>
          <p:cNvPr id="20" name="图片 19"/>
          <p:cNvPicPr/>
          <p:nvPr/>
        </p:nvPicPr>
        <p:blipFill>
          <a:blip r:embed="rId10"/>
          <a:stretch>
            <a:fillRect/>
          </a:stretch>
        </p:blipFill>
        <p:spPr>
          <a:xfrm>
            <a:off x="6565900" y="4941570"/>
            <a:ext cx="2340000" cy="1620000"/>
          </a:xfrm>
          <a:prstGeom prst="rect">
            <a:avLst/>
          </a:prstGeom>
        </p:spPr>
      </p:pic>
      <p:pic>
        <p:nvPicPr>
          <p:cNvPr id="21" name="图片 20"/>
          <p:cNvPicPr>
            <a:picLocks noChangeAspect="1"/>
          </p:cNvPicPr>
          <p:nvPr/>
        </p:nvPicPr>
        <p:blipFill>
          <a:blip r:embed="rId11"/>
          <a:stretch>
            <a:fillRect/>
          </a:stretch>
        </p:blipFill>
        <p:spPr>
          <a:xfrm>
            <a:off x="9215755" y="4941570"/>
            <a:ext cx="2320925" cy="1621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五</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InstructGPT-</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简介</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9721215" cy="2406650"/>
          </a:xfrm>
          <a:prstGeom prst="rect">
            <a:avLst/>
          </a:prstGeom>
          <a:noFill/>
        </p:spPr>
        <p:txBody>
          <a:bodyPr wrap="square" rtlCol="0">
            <a:noAutofit/>
          </a:bodyPr>
          <a:p>
            <a:r>
              <a:rPr lang="zh-CN" altLang="en-US" b="1">
                <a:latin typeface="华文楷体" panose="02010600040101010101" charset="-122"/>
                <a:ea typeface="华文楷体" panose="02010600040101010101" charset="-122"/>
                <a:cs typeface="华文楷体" panose="02010600040101010101" charset="-122"/>
              </a:rPr>
              <a:t>简介：</a:t>
            </a:r>
            <a:r>
              <a:rPr lang="zh-CN" altLang="en-US">
                <a:latin typeface="华文楷体" panose="02010600040101010101" charset="-122"/>
                <a:ea typeface="华文楷体" panose="02010600040101010101" charset="-122"/>
                <a:cs typeface="华文楷体" panose="02010600040101010101" charset="-122"/>
              </a:rPr>
              <a:t>模型变得更大并不会更好地理解用户意图，比如，大模型会产生不可信的、有毒的、无用的输出给用户。为了解决这个问题，</a:t>
            </a:r>
            <a:r>
              <a:rPr lang="en-US" altLang="zh-CN">
                <a:latin typeface="华文楷体" panose="02010600040101010101" charset="-122"/>
                <a:ea typeface="华文楷体" panose="02010600040101010101" charset="-122"/>
                <a:cs typeface="华文楷体" panose="02010600040101010101" charset="-122"/>
              </a:rPr>
              <a:t>InstructGPT</a:t>
            </a:r>
            <a:r>
              <a:rPr lang="zh-CN" altLang="en-US">
                <a:latin typeface="华文楷体" panose="02010600040101010101" charset="-122"/>
                <a:ea typeface="华文楷体" panose="02010600040101010101" charset="-122"/>
                <a:cs typeface="华文楷体" panose="02010600040101010101" charset="-122"/>
              </a:rPr>
              <a:t>提出了通过人类反馈来使语言模型适应用户意图的方法，确认地说使模型输出是有帮助的，诚实的和无害的。结果表明，在人在人类评估结果中，1.3B的InstructGPT比175B的GPT-3还要好，尽管参数量小了100倍。</a:t>
            </a:r>
            <a:endParaRPr lang="zh-CN" altLang="en-US" b="1">
              <a:latin typeface="华文楷体" panose="02010600040101010101" charset="-122"/>
              <a:ea typeface="华文楷体" panose="02010600040101010101" charset="-122"/>
              <a:cs typeface="华文楷体" panose="02010600040101010101" charset="-122"/>
            </a:endParaRPr>
          </a:p>
          <a:p>
            <a:endParaRPr>
              <a:latin typeface="华文楷体" panose="02010600040101010101" charset="-122"/>
              <a:ea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五</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InstructGPT-</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方案</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4273550" cy="5267325"/>
          </a:xfrm>
          <a:prstGeom prst="rect">
            <a:avLst/>
          </a:prstGeom>
          <a:noFill/>
        </p:spPr>
        <p:txBody>
          <a:bodyPr wrap="square" rtlCol="0">
            <a:noAutofit/>
          </a:bodyPr>
          <a:p>
            <a:r>
              <a:rPr lang="zh-CN" altLang="en-US" b="1">
                <a:latin typeface="华文楷体" panose="02010600040101010101" charset="-122"/>
                <a:ea typeface="华文楷体" panose="02010600040101010101" charset="-122"/>
                <a:cs typeface="华文楷体" panose="02010600040101010101" charset="-122"/>
                <a:sym typeface="+mn-ea"/>
              </a:rPr>
              <a:t>方案：</a:t>
            </a:r>
            <a:r>
              <a:rPr lang="zh-CN" altLang="en-US">
                <a:latin typeface="华文楷体" panose="02010600040101010101" charset="-122"/>
                <a:ea typeface="华文楷体" panose="02010600040101010101" charset="-122"/>
                <a:cs typeface="华文楷体" panose="02010600040101010101" charset="-122"/>
                <a:sym typeface="+mn-ea"/>
              </a:rPr>
              <a:t>我们使用来自人类反馈的强化学习 (RLHF)来微调GPT-3，包含三步：</a:t>
            </a:r>
            <a:endParaRPr lang="zh-CN" altLang="en-US">
              <a:latin typeface="华文楷体" panose="02010600040101010101" charset="-122"/>
              <a:ea typeface="华文楷体" panose="02010600040101010101" charset="-122"/>
              <a:cs typeface="华文楷体" panose="02010600040101010101" charset="-122"/>
              <a:sym typeface="+mn-ea"/>
            </a:endParaRPr>
          </a:p>
          <a:p>
            <a:r>
              <a:rPr lang="en-US" altLang="zh-CN">
                <a:latin typeface="华文楷体" panose="02010600040101010101" charset="-122"/>
                <a:ea typeface="华文楷体" panose="02010600040101010101" charset="-122"/>
                <a:cs typeface="华文楷体" panose="02010600040101010101" charset="-122"/>
                <a:sym typeface="+mn-ea"/>
              </a:rPr>
              <a:t>1</a:t>
            </a:r>
            <a:r>
              <a:rPr lang="zh-CN" altLang="en-US">
                <a:latin typeface="华文楷体" panose="02010600040101010101" charset="-122"/>
                <a:ea typeface="华文楷体" panose="02010600040101010101" charset="-122"/>
                <a:cs typeface="华文楷体" panose="02010600040101010101" charset="-122"/>
                <a:sym typeface="+mn-ea"/>
              </a:rPr>
              <a:t>）训练监督微调模型（</a:t>
            </a:r>
            <a:r>
              <a:rPr lang="en-US" altLang="zh-CN">
                <a:latin typeface="华文楷体" panose="02010600040101010101" charset="-122"/>
                <a:ea typeface="华文楷体" panose="02010600040101010101" charset="-122"/>
                <a:cs typeface="华文楷体" panose="02010600040101010101" charset="-122"/>
                <a:sym typeface="+mn-ea"/>
              </a:rPr>
              <a:t>SFT</a:t>
            </a:r>
            <a:r>
              <a:rPr lang="zh-CN" altLang="en-US">
                <a:latin typeface="华文楷体" panose="02010600040101010101" charset="-122"/>
                <a:ea typeface="华文楷体" panose="02010600040101010101" charset="-122"/>
                <a:cs typeface="华文楷体" panose="02010600040101010101" charset="-122"/>
                <a:sym typeface="+mn-ea"/>
              </a:rPr>
              <a:t>）：收集了一个数据集（大多数是英语），输入是prompts，输出是人工编写的输出，使用这个数据集我们训练了一个监督学习基线模型。</a:t>
            </a:r>
            <a:endParaRPr lang="zh-CN" altLang="en-US">
              <a:latin typeface="华文楷体" panose="02010600040101010101" charset="-122"/>
              <a:ea typeface="华文楷体" panose="02010600040101010101" charset="-122"/>
              <a:cs typeface="华文楷体" panose="02010600040101010101" charset="-122"/>
              <a:sym typeface="+mn-ea"/>
            </a:endParaRPr>
          </a:p>
          <a:p>
            <a:r>
              <a:rPr lang="en-US" altLang="zh-CN">
                <a:latin typeface="华文楷体" panose="02010600040101010101" charset="-122"/>
                <a:ea typeface="华文楷体" panose="02010600040101010101" charset="-122"/>
                <a:cs typeface="华文楷体" panose="02010600040101010101" charset="-122"/>
                <a:sym typeface="+mn-ea"/>
              </a:rPr>
              <a:t>2</a:t>
            </a:r>
            <a:r>
              <a:rPr lang="zh-CN" altLang="en-US">
                <a:latin typeface="华文楷体" panose="02010600040101010101" charset="-122"/>
                <a:ea typeface="华文楷体" panose="02010600040101010101" charset="-122"/>
                <a:cs typeface="华文楷体" panose="02010600040101010101" charset="-122"/>
                <a:sym typeface="+mn-ea"/>
              </a:rPr>
              <a:t>）训练奖励模型（</a:t>
            </a:r>
            <a:r>
              <a:rPr lang="en-US" altLang="zh-CN">
                <a:latin typeface="华文楷体" panose="02010600040101010101" charset="-122"/>
                <a:ea typeface="华文楷体" panose="02010600040101010101" charset="-122"/>
                <a:cs typeface="华文楷体" panose="02010600040101010101" charset="-122"/>
                <a:sym typeface="+mn-ea"/>
              </a:rPr>
              <a:t>RM</a:t>
            </a:r>
            <a:r>
              <a:rPr lang="zh-CN" altLang="en-US">
                <a:latin typeface="华文楷体" panose="02010600040101010101" charset="-122"/>
                <a:ea typeface="华文楷体" panose="02010600040101010101" charset="-122"/>
                <a:cs typeface="华文楷体" panose="02010600040101010101" charset="-122"/>
                <a:sym typeface="+mn-ea"/>
              </a:rPr>
              <a:t>）：收集了另外一个数据集，输入是prompts，输出是GPT-3输出的若干个结果，人类对输出的若干结果进行对比评估，基于这个数据我们训练了一个奖励模型（RM）,奖励模型就是预测哪个输出是人类更偏好的一种模型。</a:t>
            </a:r>
            <a:endParaRPr lang="zh-CN" altLang="en-US">
              <a:latin typeface="华文楷体" panose="02010600040101010101" charset="-122"/>
              <a:ea typeface="华文楷体" panose="02010600040101010101" charset="-122"/>
              <a:cs typeface="华文楷体" panose="02010600040101010101" charset="-122"/>
              <a:sym typeface="+mn-ea"/>
            </a:endParaRPr>
          </a:p>
          <a:p>
            <a:r>
              <a:rPr lang="en-US" altLang="zh-CN">
                <a:latin typeface="华文楷体" panose="02010600040101010101" charset="-122"/>
                <a:ea typeface="华文楷体" panose="02010600040101010101" charset="-122"/>
                <a:cs typeface="华文楷体" panose="02010600040101010101" charset="-122"/>
                <a:sym typeface="+mn-ea"/>
              </a:rPr>
              <a:t>3</a:t>
            </a:r>
            <a:r>
              <a:rPr lang="zh-CN" altLang="en-US">
                <a:latin typeface="华文楷体" panose="02010600040101010101" charset="-122"/>
                <a:ea typeface="华文楷体" panose="02010600040101010101" charset="-122"/>
                <a:cs typeface="华文楷体" panose="02010600040101010101" charset="-122"/>
                <a:sym typeface="+mn-ea"/>
              </a:rPr>
              <a:t>）基于</a:t>
            </a:r>
            <a:r>
              <a:rPr lang="en-US" altLang="zh-CN">
                <a:latin typeface="华文楷体" panose="02010600040101010101" charset="-122"/>
                <a:ea typeface="华文楷体" panose="02010600040101010101" charset="-122"/>
                <a:cs typeface="华文楷体" panose="02010600040101010101" charset="-122"/>
                <a:sym typeface="+mn-ea"/>
              </a:rPr>
              <a:t>RM</a:t>
            </a:r>
            <a:r>
              <a:rPr lang="zh-CN" altLang="en-US">
                <a:latin typeface="华文楷体" panose="02010600040101010101" charset="-122"/>
                <a:ea typeface="华文楷体" panose="02010600040101010101" charset="-122"/>
                <a:cs typeface="华文楷体" panose="02010600040101010101" charset="-122"/>
                <a:sym typeface="+mn-ea"/>
              </a:rPr>
              <a:t>继续微调</a:t>
            </a:r>
            <a:r>
              <a:rPr lang="en-US" altLang="zh-CN">
                <a:latin typeface="华文楷体" panose="02010600040101010101" charset="-122"/>
                <a:ea typeface="华文楷体" panose="02010600040101010101" charset="-122"/>
                <a:cs typeface="华文楷体" panose="02010600040101010101" charset="-122"/>
                <a:sym typeface="+mn-ea"/>
              </a:rPr>
              <a:t>SFT</a:t>
            </a:r>
            <a:r>
              <a:rPr lang="zh-CN" altLang="en-US">
                <a:latin typeface="华文楷体" panose="02010600040101010101" charset="-122"/>
                <a:ea typeface="华文楷体" panose="02010600040101010101" charset="-122"/>
                <a:cs typeface="华文楷体" panose="02010600040101010101" charset="-122"/>
                <a:sym typeface="+mn-ea"/>
              </a:rPr>
              <a:t>模型：使用此RM作为奖励函数，并使用PPO算法(Schulman et al., 2017)微调我们的学习基线模型，以最大化此奖励。</a:t>
            </a:r>
            <a:endParaRPr lang="zh-CN" altLang="en-US" b="1">
              <a:latin typeface="华文楷体" panose="02010600040101010101" charset="-122"/>
              <a:ea typeface="华文楷体" panose="02010600040101010101" charset="-122"/>
              <a:cs typeface="华文楷体" panose="02010600040101010101" charset="-122"/>
            </a:endParaRPr>
          </a:p>
          <a:p>
            <a:endParaRPr>
              <a:latin typeface="华文楷体" panose="02010600040101010101" charset="-122"/>
              <a:ea typeface="华文楷体" panose="02010600040101010101" charset="-122"/>
              <a:sym typeface="+mn-ea"/>
            </a:endParaRPr>
          </a:p>
        </p:txBody>
      </p:sp>
      <p:pic>
        <p:nvPicPr>
          <p:cNvPr id="2" name="图片 1"/>
          <p:cNvPicPr>
            <a:picLocks noChangeAspect="1"/>
          </p:cNvPicPr>
          <p:nvPr/>
        </p:nvPicPr>
        <p:blipFill>
          <a:blip r:embed="rId1"/>
          <a:stretch>
            <a:fillRect/>
          </a:stretch>
        </p:blipFill>
        <p:spPr>
          <a:xfrm>
            <a:off x="5625465" y="1196340"/>
            <a:ext cx="5344160" cy="3163570"/>
          </a:xfrm>
          <a:prstGeom prst="rect">
            <a:avLst/>
          </a:prstGeom>
        </p:spPr>
      </p:pic>
      <p:pic>
        <p:nvPicPr>
          <p:cNvPr id="7" name="图片 6"/>
          <p:cNvPicPr>
            <a:picLocks noChangeAspect="1"/>
          </p:cNvPicPr>
          <p:nvPr/>
        </p:nvPicPr>
        <p:blipFill>
          <a:blip r:embed="rId2"/>
          <a:stretch>
            <a:fillRect/>
          </a:stretch>
        </p:blipFill>
        <p:spPr>
          <a:xfrm>
            <a:off x="5625465" y="4637405"/>
            <a:ext cx="5344160" cy="614680"/>
          </a:xfrm>
          <a:prstGeom prst="rect">
            <a:avLst/>
          </a:prstGeom>
        </p:spPr>
      </p:pic>
      <p:pic>
        <p:nvPicPr>
          <p:cNvPr id="8" name="图片 7"/>
          <p:cNvPicPr>
            <a:picLocks noChangeAspect="1"/>
          </p:cNvPicPr>
          <p:nvPr/>
        </p:nvPicPr>
        <p:blipFill>
          <a:blip r:embed="rId3"/>
          <a:stretch>
            <a:fillRect/>
          </a:stretch>
        </p:blipFill>
        <p:spPr>
          <a:xfrm>
            <a:off x="5625465" y="5530215"/>
            <a:ext cx="5344160" cy="699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6169025" y="1195705"/>
            <a:ext cx="4307840" cy="3114040"/>
          </a:xfrm>
          <a:prstGeom prst="rect">
            <a:avLst/>
          </a:prstGeom>
          <a:noFill/>
          <a:ln>
            <a:solidFill>
              <a:schemeClr val="accent1"/>
            </a:solidFill>
          </a:ln>
        </p:spPr>
        <p:txBody>
          <a:bodyPr wrap="square" rtlCol="0">
            <a:noAutofit/>
          </a:bodyPr>
          <a:p>
            <a:pPr algn="ctr"/>
            <a:r>
              <a:rPr lang="zh-CN" altLang="en-US">
                <a:latin typeface="华文楷体" panose="02010600040101010101" charset="-122"/>
                <a:ea typeface="华文楷体" panose="02010600040101010101" charset="-122"/>
                <a:sym typeface="+mn-ea"/>
              </a:rPr>
              <a:t>提交至</a:t>
            </a:r>
            <a:r>
              <a:rPr lang="en-US" altLang="zh-CN">
                <a:latin typeface="华文楷体" panose="02010600040101010101" charset="-122"/>
                <a:ea typeface="华文楷体" panose="02010600040101010101" charset="-122"/>
                <a:sym typeface="+mn-ea"/>
              </a:rPr>
              <a:t>playgroud</a:t>
            </a:r>
            <a:r>
              <a:rPr lang="zh-CN" altLang="en-US">
                <a:latin typeface="华文楷体" panose="02010600040101010101" charset="-122"/>
                <a:ea typeface="华文楷体" panose="02010600040101010101" charset="-122"/>
                <a:sym typeface="+mn-ea"/>
              </a:rPr>
              <a:t>版本API的prompts</a:t>
            </a:r>
            <a:endParaRPr lang="en-US" altLang="zh-CN"/>
          </a:p>
        </p:txBody>
      </p:sp>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五</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InstructGPT-</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数据</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4037965" cy="3112770"/>
          </a:xfrm>
          <a:prstGeom prst="rect">
            <a:avLst/>
          </a:prstGeom>
          <a:noFill/>
          <a:ln>
            <a:solidFill>
              <a:schemeClr val="accent1"/>
            </a:solidFill>
          </a:ln>
        </p:spPr>
        <p:txBody>
          <a:bodyPr wrap="square" rtlCol="0">
            <a:noAutofit/>
          </a:bodyPr>
          <a:p>
            <a:pPr algn="ctr"/>
            <a:r>
              <a:rPr lang="zh-CN" altLang="en-US">
                <a:latin typeface="华文楷体" panose="02010600040101010101" charset="-122"/>
                <a:ea typeface="华文楷体" panose="02010600040101010101" charset="-122"/>
                <a:sym typeface="+mn-ea"/>
              </a:rPr>
              <a:t>标注者编写</a:t>
            </a:r>
            <a:r>
              <a:rPr lang="en-US" altLang="zh-CN">
                <a:latin typeface="华文楷体" panose="02010600040101010101" charset="-122"/>
                <a:ea typeface="华文楷体" panose="02010600040101010101" charset="-122"/>
                <a:sym typeface="+mn-ea"/>
              </a:rPr>
              <a:t>prompts</a:t>
            </a:r>
            <a:endParaRPr lang="en-US" altLang="zh-CN">
              <a:latin typeface="华文楷体" panose="02010600040101010101" charset="-122"/>
              <a:ea typeface="华文楷体" panose="02010600040101010101" charset="-122"/>
              <a:sym typeface="+mn-ea"/>
            </a:endParaRPr>
          </a:p>
          <a:p>
            <a:r>
              <a:rPr lang="zh-CN" altLang="en-US">
                <a:latin typeface="华文楷体" panose="02010600040101010101" charset="-122"/>
                <a:ea typeface="华文楷体" panose="02010600040101010101" charset="-122"/>
                <a:sym typeface="+mn-ea"/>
              </a:rPr>
              <a:t>包含三种类型：</a:t>
            </a:r>
            <a:endParaRPr lang="zh-CN" altLang="en-US">
              <a:latin typeface="华文楷体" panose="02010600040101010101" charset="-122"/>
              <a:ea typeface="华文楷体" panose="02010600040101010101" charset="-122"/>
              <a:sym typeface="+mn-ea"/>
            </a:endParaRPr>
          </a:p>
          <a:p>
            <a:pPr marL="285750" indent="-285750">
              <a:buFont typeface="Arial" panose="020B0604020202020204" pitchFamily="34" charset="0"/>
              <a:buChar char="•"/>
            </a:pPr>
            <a:r>
              <a:rPr lang="zh-CN" altLang="en-US">
                <a:latin typeface="华文楷体" panose="02010600040101010101" charset="-122"/>
                <a:ea typeface="华文楷体" panose="02010600040101010101" charset="-122"/>
                <a:sym typeface="+mn-ea"/>
              </a:rPr>
              <a:t>普通版：我们只是让标注员提出任意任务，同时保证任务具有多样性。</a:t>
            </a:r>
            <a:endParaRPr lang="zh-CN" altLang="en-US">
              <a:latin typeface="华文楷体" panose="02010600040101010101" charset="-122"/>
              <a:ea typeface="华文楷体" panose="02010600040101010101" charset="-122"/>
              <a:sym typeface="+mn-ea"/>
            </a:endParaRPr>
          </a:p>
          <a:p>
            <a:pPr marL="285750" indent="-285750">
              <a:buFont typeface="Arial" panose="020B0604020202020204" pitchFamily="34" charset="0"/>
              <a:buChar char="•"/>
            </a:pPr>
            <a:r>
              <a:rPr lang="zh-CN" altLang="en-US">
                <a:latin typeface="华文楷体" panose="02010600040101010101" charset="-122"/>
                <a:ea typeface="华文楷体" panose="02010600040101010101" charset="-122"/>
                <a:sym typeface="+mn-ea"/>
              </a:rPr>
              <a:t>Few-shot版：我们让标注者提出一个指令，和基于指令的一些查询/响应对。</a:t>
            </a:r>
            <a:endParaRPr lang="zh-CN" altLang="en-US">
              <a:latin typeface="华文楷体" panose="02010600040101010101" charset="-122"/>
              <a:ea typeface="华文楷体" panose="02010600040101010101" charset="-122"/>
              <a:sym typeface="+mn-ea"/>
            </a:endParaRPr>
          </a:p>
          <a:p>
            <a:pPr marL="285750" indent="-285750">
              <a:buFont typeface="Arial" panose="020B0604020202020204" pitchFamily="34" charset="0"/>
              <a:buChar char="•"/>
            </a:pPr>
            <a:r>
              <a:rPr lang="zh-CN" altLang="en-US">
                <a:latin typeface="华文楷体" panose="02010600040101010101" charset="-122"/>
                <a:ea typeface="华文楷体" panose="02010600040101010101" charset="-122"/>
                <a:sym typeface="+mn-ea"/>
              </a:rPr>
              <a:t>用户版：我们在OpenAI API的等待列表申请中列出了一些用例，我们让标注者针对这些用例提出一些相应的prompts。</a:t>
            </a:r>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a:p>
            <a:endParaRPr lang="zh-CN" altLang="en-US">
              <a:latin typeface="华文楷体" panose="02010600040101010101" charset="-122"/>
              <a:ea typeface="华文楷体" panose="02010600040101010101" charset="-122"/>
              <a:sym typeface="+mn-ea"/>
            </a:endParaRPr>
          </a:p>
        </p:txBody>
      </p:sp>
      <p:pic>
        <p:nvPicPr>
          <p:cNvPr id="9" name="图片 8"/>
          <p:cNvPicPr>
            <a:picLocks noChangeAspect="1"/>
          </p:cNvPicPr>
          <p:nvPr/>
        </p:nvPicPr>
        <p:blipFill>
          <a:blip r:embed="rId1"/>
          <a:stretch>
            <a:fillRect/>
          </a:stretch>
        </p:blipFill>
        <p:spPr>
          <a:xfrm>
            <a:off x="7434580" y="1855470"/>
            <a:ext cx="1777365" cy="2099310"/>
          </a:xfrm>
          <a:prstGeom prst="rect">
            <a:avLst/>
          </a:prstGeom>
        </p:spPr>
      </p:pic>
      <p:sp>
        <p:nvSpPr>
          <p:cNvPr id="11" name="文本框 10"/>
          <p:cNvSpPr txBox="1"/>
          <p:nvPr/>
        </p:nvSpPr>
        <p:spPr>
          <a:xfrm>
            <a:off x="1108710" y="4852670"/>
            <a:ext cx="9368790" cy="1753235"/>
          </a:xfrm>
          <a:prstGeom prst="rect">
            <a:avLst/>
          </a:prstGeom>
          <a:noFill/>
          <a:ln>
            <a:solidFill>
              <a:schemeClr val="accent1"/>
            </a:solidFill>
          </a:ln>
        </p:spPr>
        <p:txBody>
          <a:bodyPr wrap="square" rtlCol="0">
            <a:spAutoFit/>
          </a:bodyPr>
          <a:p>
            <a:r>
              <a:rPr lang="en-US" altLang="zh-CN">
                <a:latin typeface="华文楷体" panose="02010600040101010101" charset="-122"/>
                <a:ea typeface="华文楷体" panose="02010600040101010101" charset="-122"/>
                <a:cs typeface="华文楷体" panose="02010600040101010101" charset="-122"/>
              </a:rPr>
              <a:t>1</a:t>
            </a:r>
            <a:r>
              <a:rPr lang="zh-CN" altLang="en-US">
                <a:latin typeface="华文楷体" panose="02010600040101010101" charset="-122"/>
                <a:ea typeface="华文楷体" panose="02010600040101010101" charset="-122"/>
                <a:cs typeface="华文楷体" panose="02010600040101010101" charset="-122"/>
              </a:rPr>
              <a:t>）SFT数据集：由标注员标注的数据，格式为（</a:t>
            </a:r>
            <a:r>
              <a:rPr lang="en-US" altLang="zh-CN">
                <a:latin typeface="华文楷体" panose="02010600040101010101" charset="-122"/>
                <a:ea typeface="华文楷体" panose="02010600040101010101" charset="-122"/>
                <a:cs typeface="华文楷体" panose="02010600040101010101" charset="-122"/>
              </a:rPr>
              <a:t>prompts, response</a:t>
            </a:r>
            <a:r>
              <a:rPr lang="zh-CN" altLang="en-US">
                <a:latin typeface="华文楷体" panose="02010600040101010101" charset="-122"/>
                <a:ea typeface="华文楷体" panose="02010600040101010101" charset="-122"/>
                <a:cs typeface="华文楷体" panose="02010600040101010101" charset="-122"/>
              </a:rPr>
              <a:t>），共</a:t>
            </a:r>
            <a:r>
              <a:rPr lang="en-US" altLang="zh-CN">
                <a:latin typeface="华文楷体" panose="02010600040101010101" charset="-122"/>
                <a:ea typeface="华文楷体" panose="02010600040101010101" charset="-122"/>
                <a:cs typeface="华文楷体" panose="02010600040101010101" charset="-122"/>
              </a:rPr>
              <a:t>1.3</a:t>
            </a:r>
            <a:r>
              <a:rPr lang="zh-CN" altLang="en-US">
                <a:latin typeface="华文楷体" panose="02010600040101010101" charset="-122"/>
                <a:ea typeface="华文楷体" panose="02010600040101010101" charset="-122"/>
                <a:cs typeface="华文楷体" panose="02010600040101010101" charset="-122"/>
              </a:rPr>
              <a:t>万个</a:t>
            </a:r>
            <a:r>
              <a:rPr lang="en-US" altLang="zh-CN">
                <a:latin typeface="华文楷体" panose="02010600040101010101" charset="-122"/>
                <a:ea typeface="华文楷体" panose="02010600040101010101" charset="-122"/>
                <a:cs typeface="华文楷体" panose="02010600040101010101" charset="-122"/>
              </a:rPr>
              <a:t>prompts</a:t>
            </a:r>
            <a:r>
              <a:rPr lang="zh-CN" altLang="en-US">
                <a:latin typeface="华文楷体" panose="02010600040101010101" charset="-122"/>
                <a:ea typeface="华文楷体" panose="02010600040101010101" charset="-122"/>
                <a:cs typeface="华文楷体" panose="02010600040101010101" charset="-122"/>
              </a:rPr>
              <a:t>。</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2</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RM</a:t>
            </a:r>
            <a:r>
              <a:rPr lang="zh-CN" altLang="en-US">
                <a:latin typeface="华文楷体" panose="02010600040101010101" charset="-122"/>
                <a:ea typeface="华文楷体" panose="02010600040101010101" charset="-122"/>
                <a:cs typeface="华文楷体" panose="02010600040101010101" charset="-122"/>
              </a:rPr>
              <a:t>数据集：由标注员标注</a:t>
            </a:r>
            <a:r>
              <a:rPr lang="en-US" altLang="zh-CN">
                <a:latin typeface="华文楷体" panose="02010600040101010101" charset="-122"/>
                <a:ea typeface="华文楷体" panose="02010600040101010101" charset="-122"/>
                <a:cs typeface="华文楷体" panose="02010600040101010101" charset="-122"/>
              </a:rPr>
              <a:t>prompts</a:t>
            </a:r>
            <a:r>
              <a:rPr lang="zh-CN" altLang="en-US">
                <a:latin typeface="华文楷体" panose="02010600040101010101" charset="-122"/>
                <a:ea typeface="华文楷体" panose="02010600040101010101" charset="-122"/>
                <a:cs typeface="华文楷体" panose="02010600040101010101" charset="-122"/>
              </a:rPr>
              <a:t>对应输出的排名，格式为（</a:t>
            </a:r>
            <a:r>
              <a:rPr lang="en-US" altLang="zh-CN">
                <a:latin typeface="华文楷体" panose="02010600040101010101" charset="-122"/>
                <a:ea typeface="华文楷体" panose="02010600040101010101" charset="-122"/>
                <a:cs typeface="华文楷体" panose="02010600040101010101" charset="-122"/>
                <a:sym typeface="+mn-ea"/>
              </a:rPr>
              <a:t>prompts, response1, </a:t>
            </a:r>
            <a:r>
              <a:rPr lang="en-US" altLang="zh-CN">
                <a:latin typeface="华文楷体" panose="02010600040101010101" charset="-122"/>
                <a:ea typeface="华文楷体" panose="02010600040101010101" charset="-122"/>
                <a:cs typeface="华文楷体" panose="02010600040101010101" charset="-122"/>
                <a:sym typeface="+mn-ea"/>
              </a:rPr>
              <a:t>response2</a:t>
            </a:r>
            <a:r>
              <a:rPr lang="zh-CN" altLang="en-US">
                <a:latin typeface="华文楷体" panose="02010600040101010101" charset="-122"/>
                <a:ea typeface="华文楷体" panose="02010600040101010101" charset="-122"/>
                <a:cs typeface="华文楷体" panose="02010600040101010101" charset="-122"/>
              </a:rPr>
              <a:t>），其中</a:t>
            </a:r>
            <a:r>
              <a:rPr lang="en-US" altLang="zh-CN">
                <a:latin typeface="华文楷体" panose="02010600040101010101" charset="-122"/>
                <a:ea typeface="华文楷体" panose="02010600040101010101" charset="-122"/>
                <a:cs typeface="华文楷体" panose="02010600040101010101" charset="-122"/>
                <a:sym typeface="+mn-ea"/>
              </a:rPr>
              <a:t>response1</a:t>
            </a:r>
            <a:r>
              <a:rPr lang="zh-CN" altLang="en-US">
                <a:latin typeface="华文楷体" panose="02010600040101010101" charset="-122"/>
                <a:ea typeface="华文楷体" panose="02010600040101010101" charset="-122"/>
                <a:cs typeface="华文楷体" panose="02010600040101010101" charset="-122"/>
                <a:sym typeface="+mn-ea"/>
              </a:rPr>
              <a:t>优于</a:t>
            </a:r>
            <a:r>
              <a:rPr lang="en-US" altLang="zh-CN">
                <a:latin typeface="华文楷体" panose="02010600040101010101" charset="-122"/>
                <a:ea typeface="华文楷体" panose="02010600040101010101" charset="-122"/>
                <a:cs typeface="华文楷体" panose="02010600040101010101" charset="-122"/>
                <a:sym typeface="+mn-ea"/>
              </a:rPr>
              <a:t>response2</a:t>
            </a:r>
            <a:r>
              <a:rPr lang="zh-CN" altLang="en-US">
                <a:latin typeface="华文楷体" panose="02010600040101010101" charset="-122"/>
                <a:ea typeface="华文楷体" panose="02010600040101010101" charset="-122"/>
                <a:cs typeface="华文楷体" panose="02010600040101010101" charset="-122"/>
                <a:sym typeface="+mn-ea"/>
              </a:rPr>
              <a:t>，共</a:t>
            </a:r>
            <a:r>
              <a:rPr lang="en-US" altLang="zh-CN">
                <a:latin typeface="华文楷体" panose="02010600040101010101" charset="-122"/>
                <a:ea typeface="华文楷体" panose="02010600040101010101" charset="-122"/>
                <a:cs typeface="华文楷体" panose="02010600040101010101" charset="-122"/>
                <a:sym typeface="+mn-ea"/>
              </a:rPr>
              <a:t>3.3</a:t>
            </a:r>
            <a:r>
              <a:rPr lang="zh-CN" altLang="en-US">
                <a:latin typeface="华文楷体" panose="02010600040101010101" charset="-122"/>
                <a:ea typeface="华文楷体" panose="02010600040101010101" charset="-122"/>
                <a:cs typeface="华文楷体" panose="02010600040101010101" charset="-122"/>
                <a:sym typeface="+mn-ea"/>
              </a:rPr>
              <a:t>万个</a:t>
            </a:r>
            <a:r>
              <a:rPr lang="en-US" altLang="zh-CN">
                <a:latin typeface="华文楷体" panose="02010600040101010101" charset="-122"/>
                <a:ea typeface="华文楷体" panose="02010600040101010101" charset="-122"/>
                <a:cs typeface="华文楷体" panose="02010600040101010101" charset="-122"/>
                <a:sym typeface="+mn-ea"/>
              </a:rPr>
              <a:t>prompts</a:t>
            </a:r>
            <a:r>
              <a:rPr lang="zh-CN" altLang="en-US">
                <a:latin typeface="华文楷体" panose="02010600040101010101" charset="-122"/>
                <a:ea typeface="华文楷体" panose="02010600040101010101" charset="-122"/>
                <a:cs typeface="华文楷体" panose="02010600040101010101" charset="-122"/>
                <a:sym typeface="+mn-ea"/>
              </a:rPr>
              <a:t>。</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3</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PPO</a:t>
            </a:r>
            <a:r>
              <a:rPr lang="zh-CN" altLang="en-US">
                <a:latin typeface="华文楷体" panose="02010600040101010101" charset="-122"/>
                <a:ea typeface="华文楷体" panose="02010600040101010101" charset="-122"/>
                <a:cs typeface="华文楷体" panose="02010600040101010101" charset="-122"/>
              </a:rPr>
              <a:t>数据集：没有标注，用于</a:t>
            </a:r>
            <a:r>
              <a:rPr lang="en-US" altLang="zh-CN">
                <a:latin typeface="华文楷体" panose="02010600040101010101" charset="-122"/>
                <a:ea typeface="华文楷体" panose="02010600040101010101" charset="-122"/>
                <a:cs typeface="华文楷体" panose="02010600040101010101" charset="-122"/>
              </a:rPr>
              <a:t>RLHF</a:t>
            </a:r>
            <a:r>
              <a:rPr lang="zh-CN" altLang="en-US">
                <a:latin typeface="华文楷体" panose="02010600040101010101" charset="-122"/>
                <a:ea typeface="华文楷体" panose="02010600040101010101" charset="-122"/>
                <a:cs typeface="华文楷体" panose="02010600040101010101" charset="-122"/>
              </a:rPr>
              <a:t>微调共</a:t>
            </a:r>
            <a:r>
              <a:rPr lang="en-US" altLang="zh-CN">
                <a:latin typeface="华文楷体" panose="02010600040101010101" charset="-122"/>
                <a:ea typeface="华文楷体" panose="02010600040101010101" charset="-122"/>
                <a:cs typeface="华文楷体" panose="02010600040101010101" charset="-122"/>
              </a:rPr>
              <a:t>3.1</a:t>
            </a:r>
            <a:r>
              <a:rPr lang="zh-CN" altLang="en-US">
                <a:latin typeface="华文楷体" panose="02010600040101010101" charset="-122"/>
                <a:ea typeface="华文楷体" panose="02010600040101010101" charset="-122"/>
                <a:cs typeface="华文楷体" panose="02010600040101010101" charset="-122"/>
              </a:rPr>
              <a:t>万个</a:t>
            </a:r>
            <a:r>
              <a:rPr lang="en-US" altLang="zh-CN">
                <a:latin typeface="华文楷体" panose="02010600040101010101" charset="-122"/>
                <a:ea typeface="华文楷体" panose="02010600040101010101" charset="-122"/>
                <a:cs typeface="华文楷体" panose="02010600040101010101" charset="-122"/>
              </a:rPr>
              <a:t>prompts</a:t>
            </a:r>
            <a:r>
              <a:rPr lang="zh-CN" altLang="en-US">
                <a:latin typeface="华文楷体" panose="02010600040101010101" charset="-122"/>
                <a:ea typeface="华文楷体" panose="02010600040101010101" charset="-122"/>
                <a:cs typeface="华文楷体" panose="02010600040101010101" charset="-122"/>
              </a:rPr>
              <a:t>。</a:t>
            </a:r>
            <a:endParaRPr lang="zh-CN" altLang="en-US">
              <a:latin typeface="华文楷体" panose="02010600040101010101" charset="-122"/>
              <a:ea typeface="华文楷体" panose="02010600040101010101" charset="-122"/>
              <a:cs typeface="华文楷体" panose="02010600040101010101" charset="-122"/>
            </a:endParaRPr>
          </a:p>
        </p:txBody>
      </p:sp>
      <p:sp>
        <p:nvSpPr>
          <p:cNvPr id="12" name="下箭头 11"/>
          <p:cNvSpPr/>
          <p:nvPr/>
        </p:nvSpPr>
        <p:spPr>
          <a:xfrm>
            <a:off x="2842260" y="4412615"/>
            <a:ext cx="331470" cy="4019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下箭头 12"/>
          <p:cNvSpPr/>
          <p:nvPr/>
        </p:nvSpPr>
        <p:spPr>
          <a:xfrm>
            <a:off x="8227060" y="4412615"/>
            <a:ext cx="331470" cy="40195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5883910" cy="670560"/>
            <a:chOff x="680" y="538"/>
            <a:chExt cx="9266"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五</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8210"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InstructGPT-</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评估</a:t>
              </a:r>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(API</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数据</a:t>
              </a:r>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a:t>
              </a:r>
              <a:endPar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251585" y="1021715"/>
            <a:ext cx="5064125" cy="3112770"/>
          </a:xfrm>
          <a:prstGeom prst="rect">
            <a:avLst/>
          </a:prstGeom>
          <a:noFill/>
          <a:ln>
            <a:noFill/>
          </a:ln>
        </p:spPr>
        <p:txBody>
          <a:bodyPr wrap="square" rtlCol="0">
            <a:noAutofit/>
          </a:bodyPr>
          <a:p>
            <a:r>
              <a:rPr lang="zh-CN" altLang="en-US" sz="1600" b="1">
                <a:latin typeface="华文楷体" panose="02010600040101010101" charset="-122"/>
                <a:ea typeface="华文楷体" panose="02010600040101010101" charset="-122"/>
                <a:sym typeface="+mn-ea"/>
              </a:rPr>
              <a:t>右图是</a:t>
            </a:r>
            <a:r>
              <a:rPr lang="en-US" altLang="zh-CN" sz="1600" b="1">
                <a:latin typeface="华文楷体" panose="02010600040101010101" charset="-122"/>
                <a:ea typeface="华文楷体" panose="02010600040101010101" charset="-122"/>
                <a:sym typeface="+mn-ea"/>
              </a:rPr>
              <a:t>API</a:t>
            </a:r>
            <a:r>
              <a:rPr lang="zh-CN" altLang="en-US" sz="1600" b="1">
                <a:latin typeface="华文楷体" panose="02010600040101010101" charset="-122"/>
                <a:ea typeface="华文楷体" panose="02010600040101010101" charset="-122"/>
                <a:sym typeface="+mn-ea"/>
              </a:rPr>
              <a:t>整体评估结果：</a:t>
            </a:r>
            <a:r>
              <a:rPr lang="zh-CN" altLang="en-US" sz="1600">
                <a:latin typeface="华文楷体" panose="02010600040101010101" charset="-122"/>
                <a:ea typeface="华文楷体" panose="02010600040101010101" charset="-122"/>
                <a:sym typeface="+mn-ea"/>
              </a:rPr>
              <a:t>GPT-3是最差的，然后GPT-3（prompted）、SFT、PPO次第增加。增加预训练部分到PPO上并没有带来标注者偏好的显著提升。量化增幅为：175B的InstructGPT在85 ± 3%的情况下优于GPT-3的输出，在71 ± 4%的情况下优于GPT-3的输出。</a:t>
            </a:r>
            <a:endParaRPr lang="zh-CN" altLang="en-US" sz="1600">
              <a:latin typeface="华文楷体" panose="02010600040101010101" charset="-122"/>
              <a:ea typeface="华文楷体" panose="02010600040101010101" charset="-122"/>
              <a:sym typeface="+mn-ea"/>
            </a:endParaRPr>
          </a:p>
          <a:p>
            <a:endParaRPr lang="zh-CN" altLang="en-US" sz="1600">
              <a:latin typeface="华文楷体" panose="02010600040101010101" charset="-122"/>
              <a:ea typeface="华文楷体" panose="02010600040101010101" charset="-122"/>
              <a:sym typeface="+mn-ea"/>
            </a:endParaRPr>
          </a:p>
          <a:p>
            <a:r>
              <a:rPr lang="zh-CN" altLang="en-US" sz="1600" b="1">
                <a:latin typeface="华文楷体" panose="02010600040101010101" charset="-122"/>
                <a:ea typeface="华文楷体" panose="02010600040101010101" charset="-122"/>
                <a:sym typeface="+mn-ea"/>
              </a:rPr>
              <a:t>下图是</a:t>
            </a:r>
            <a:r>
              <a:rPr lang="en-US" altLang="zh-CN" sz="1600" b="1">
                <a:latin typeface="华文楷体" panose="02010600040101010101" charset="-122"/>
                <a:ea typeface="华文楷体" panose="02010600040101010101" charset="-122"/>
                <a:sym typeface="+mn-ea"/>
              </a:rPr>
              <a:t>API</a:t>
            </a:r>
            <a:r>
              <a:rPr lang="zh-CN" altLang="en-US" sz="1600" b="1">
                <a:latin typeface="华文楷体" panose="02010600040101010101" charset="-122"/>
                <a:ea typeface="华文楷体" panose="02010600040101010101" charset="-122"/>
                <a:sym typeface="+mn-ea"/>
              </a:rPr>
              <a:t>细分维度评估结果：</a:t>
            </a:r>
            <a:r>
              <a:rPr lang="zh-CN" altLang="en-US" sz="1600">
                <a:latin typeface="华文楷体" panose="02010600040101010101" charset="-122"/>
                <a:ea typeface="华文楷体" panose="02010600040101010101" charset="-122"/>
                <a:sym typeface="+mn-ea"/>
              </a:rPr>
              <a:t>具体来说，相较于GPT-3，InstructGPT输出在客户助理的内容上更合适，在明确限制的指令上回复得更好（e.g. “Write your answer in 2 paragraphs or less.”），在正确理解指令上面表现得更好，更少地虚构事实。</a:t>
            </a:r>
            <a:endParaRPr lang="zh-CN" altLang="en-US" sz="1600">
              <a:latin typeface="华文楷体" panose="02010600040101010101" charset="-122"/>
              <a:ea typeface="华文楷体" panose="02010600040101010101" charset="-122"/>
              <a:sym typeface="+mn-ea"/>
            </a:endParaRPr>
          </a:p>
        </p:txBody>
      </p:sp>
      <p:pic>
        <p:nvPicPr>
          <p:cNvPr id="2" name="图片 1"/>
          <p:cNvPicPr>
            <a:picLocks noChangeAspect="1"/>
          </p:cNvPicPr>
          <p:nvPr/>
        </p:nvPicPr>
        <p:blipFill>
          <a:blip r:embed="rId1"/>
          <a:stretch>
            <a:fillRect/>
          </a:stretch>
        </p:blipFill>
        <p:spPr>
          <a:xfrm>
            <a:off x="6630035" y="969010"/>
            <a:ext cx="3737610" cy="3030220"/>
          </a:xfrm>
          <a:prstGeom prst="rect">
            <a:avLst/>
          </a:prstGeom>
          <a:ln>
            <a:noFill/>
          </a:ln>
        </p:spPr>
      </p:pic>
      <p:pic>
        <p:nvPicPr>
          <p:cNvPr id="7" name="图片 6"/>
          <p:cNvPicPr>
            <a:picLocks noChangeAspect="1"/>
          </p:cNvPicPr>
          <p:nvPr/>
        </p:nvPicPr>
        <p:blipFill>
          <a:blip r:embed="rId2"/>
          <a:stretch>
            <a:fillRect/>
          </a:stretch>
        </p:blipFill>
        <p:spPr>
          <a:xfrm>
            <a:off x="1251585" y="4210050"/>
            <a:ext cx="9116060" cy="2651760"/>
          </a:xfrm>
          <a:prstGeom prst="rect">
            <a:avLst/>
          </a:prstGeom>
          <a:ln>
            <a:noFill/>
          </a:ln>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2116455" y="3343910"/>
            <a:ext cx="2806700" cy="706755"/>
          </a:xfrm>
          <a:prstGeom prst="rect">
            <a:avLst/>
          </a:prstGeom>
          <a:noFill/>
        </p:spPr>
        <p:txBody>
          <a:bodyPr wrap="square" rtlCol="0">
            <a:spAutoFit/>
          </a:bodyPr>
          <a:lstStyle/>
          <a:p>
            <a:pPr algn="ctr"/>
            <a:r>
              <a:rPr lang="zh-CN" altLang="en-US" sz="4000">
                <a:solidFill>
                  <a:schemeClr val="bg1"/>
                </a:solidFill>
                <a:latin typeface="华文楷体" panose="02010600040101010101" charset="-122"/>
                <a:ea typeface="华文楷体" panose="02010600040101010101" charset="-122"/>
                <a:cs typeface="+mn-ea"/>
                <a:sym typeface="+mn-lt"/>
              </a:rPr>
              <a:t>一</a:t>
            </a:r>
            <a:endParaRPr lang="zh-CN" altLang="en-US" sz="4000">
              <a:solidFill>
                <a:schemeClr val="bg1"/>
              </a:solidFill>
              <a:latin typeface="华文楷体" panose="02010600040101010101" charset="-122"/>
              <a:ea typeface="华文楷体" panose="02010600040101010101" charset="-122"/>
              <a:cs typeface="+mn-ea"/>
              <a:sym typeface="+mn-lt"/>
            </a:endParaRPr>
          </a:p>
        </p:txBody>
      </p:sp>
      <p:sp>
        <p:nvSpPr>
          <p:cNvPr id="4" name="椭圆 3"/>
          <p:cNvSpPr/>
          <p:nvPr>
            <p:custDataLst>
              <p:tags r:id="rId2"/>
            </p:custDataLst>
          </p:nvPr>
        </p:nvSpPr>
        <p:spPr>
          <a:xfrm>
            <a:off x="5258435" y="551180"/>
            <a:ext cx="742315" cy="742315"/>
          </a:xfrm>
          <a:prstGeom prst="ellipse">
            <a:avLst/>
          </a:prstGeom>
          <a:gradFill>
            <a:gsLst>
              <a:gs pos="0">
                <a:schemeClr val="bg1"/>
              </a:gs>
              <a:gs pos="95000">
                <a:srgbClr val="92AFD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a:solidFill>
                  <a:srgbClr val="0C0930"/>
                </a:solidFill>
                <a:latin typeface="华文楷体" panose="02010600040101010101" charset="-122"/>
                <a:ea typeface="华文楷体" panose="02010600040101010101" charset="-122"/>
                <a:cs typeface="+mn-ea"/>
                <a:sym typeface="+mn-lt"/>
              </a:rPr>
              <a:t>1</a:t>
            </a:r>
            <a:endParaRPr lang="en-US" altLang="zh-CN" sz="3200">
              <a:solidFill>
                <a:srgbClr val="0C0930"/>
              </a:solidFill>
              <a:latin typeface="华文楷体" panose="02010600040101010101" charset="-122"/>
              <a:ea typeface="华文楷体" panose="02010600040101010101" charset="-122"/>
              <a:cs typeface="+mn-ea"/>
              <a:sym typeface="+mn-lt"/>
            </a:endParaRPr>
          </a:p>
        </p:txBody>
      </p:sp>
      <p:sp>
        <p:nvSpPr>
          <p:cNvPr id="5" name="文本框 4"/>
          <p:cNvSpPr txBox="1"/>
          <p:nvPr>
            <p:custDataLst>
              <p:tags r:id="rId3"/>
            </p:custDataLst>
          </p:nvPr>
        </p:nvSpPr>
        <p:spPr>
          <a:xfrm>
            <a:off x="6115050" y="659765"/>
            <a:ext cx="3456940" cy="583565"/>
          </a:xfrm>
          <a:prstGeom prst="rect">
            <a:avLst/>
          </a:prstGeom>
          <a:noFill/>
        </p:spPr>
        <p:txBody>
          <a:bodyPr wrap="square" rtlCol="0">
            <a:spAutoFit/>
          </a:bodyPr>
          <a:p>
            <a:pPr algn="l"/>
            <a:r>
              <a:rPr 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GPTs</a:t>
            </a:r>
            <a:r>
              <a:rPr lang="zh-CN" alt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简介</a:t>
            </a:r>
            <a:endParaRPr lang="zh-CN" alt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endParaRPr>
          </a:p>
        </p:txBody>
      </p:sp>
      <p:sp>
        <p:nvSpPr>
          <p:cNvPr id="15" name="椭圆 14"/>
          <p:cNvSpPr/>
          <p:nvPr>
            <p:custDataLst>
              <p:tags r:id="rId4"/>
            </p:custDataLst>
          </p:nvPr>
        </p:nvSpPr>
        <p:spPr>
          <a:xfrm>
            <a:off x="5249545" y="1753235"/>
            <a:ext cx="742315" cy="742315"/>
          </a:xfrm>
          <a:prstGeom prst="ellipse">
            <a:avLst/>
          </a:prstGeom>
          <a:gradFill>
            <a:gsLst>
              <a:gs pos="0">
                <a:schemeClr val="bg1"/>
              </a:gs>
              <a:gs pos="95000">
                <a:srgbClr val="92AFD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a:solidFill>
                  <a:srgbClr val="0C0930"/>
                </a:solidFill>
                <a:latin typeface="华文楷体" panose="02010600040101010101" charset="-122"/>
                <a:ea typeface="华文楷体" panose="02010600040101010101" charset="-122"/>
                <a:cs typeface="+mn-ea"/>
                <a:sym typeface="+mn-lt"/>
              </a:rPr>
              <a:t>2</a:t>
            </a:r>
            <a:endParaRPr lang="en-US" altLang="zh-CN" sz="3200">
              <a:solidFill>
                <a:srgbClr val="0C0930"/>
              </a:solidFill>
              <a:latin typeface="华文楷体" panose="02010600040101010101" charset="-122"/>
              <a:ea typeface="华文楷体" panose="02010600040101010101" charset="-122"/>
              <a:cs typeface="+mn-ea"/>
              <a:sym typeface="+mn-lt"/>
            </a:endParaRPr>
          </a:p>
        </p:txBody>
      </p:sp>
      <p:sp>
        <p:nvSpPr>
          <p:cNvPr id="24" name="任意多边形 23"/>
          <p:cNvSpPr/>
          <p:nvPr>
            <p:custDataLst>
              <p:tags r:id="rId5"/>
            </p:custDataLst>
          </p:nvPr>
        </p:nvSpPr>
        <p:spPr>
          <a:xfrm>
            <a:off x="2496185" y="2092325"/>
            <a:ext cx="2294890" cy="3088005"/>
          </a:xfrm>
          <a:custGeom>
            <a:avLst/>
            <a:gdLst>
              <a:gd name="adj" fmla="val 10998"/>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5537" h="7449">
                <a:moveTo>
                  <a:pt x="0" y="609"/>
                </a:moveTo>
                <a:lnTo>
                  <a:pt x="0" y="593"/>
                </a:lnTo>
                <a:cubicBezTo>
                  <a:pt x="-10" y="259"/>
                  <a:pt x="327" y="-8"/>
                  <a:pt x="595" y="0"/>
                </a:cubicBezTo>
                <a:lnTo>
                  <a:pt x="609" y="0"/>
                </a:lnTo>
                <a:lnTo>
                  <a:pt x="4928" y="0"/>
                </a:lnTo>
                <a:lnTo>
                  <a:pt x="4944" y="0"/>
                </a:lnTo>
                <a:cubicBezTo>
                  <a:pt x="5278" y="-10"/>
                  <a:pt x="5545" y="327"/>
                  <a:pt x="5537" y="595"/>
                </a:cubicBezTo>
                <a:lnTo>
                  <a:pt x="5537" y="609"/>
                </a:lnTo>
                <a:lnTo>
                  <a:pt x="5537" y="1770"/>
                </a:lnTo>
                <a:lnTo>
                  <a:pt x="5181" y="1770"/>
                </a:lnTo>
                <a:lnTo>
                  <a:pt x="5181" y="875"/>
                </a:lnTo>
                <a:lnTo>
                  <a:pt x="5181" y="863"/>
                </a:lnTo>
                <a:cubicBezTo>
                  <a:pt x="5190" y="600"/>
                  <a:pt x="4925" y="336"/>
                  <a:pt x="4664" y="345"/>
                </a:cubicBezTo>
                <a:lnTo>
                  <a:pt x="4650" y="345"/>
                </a:lnTo>
                <a:lnTo>
                  <a:pt x="887" y="345"/>
                </a:lnTo>
                <a:lnTo>
                  <a:pt x="874" y="345"/>
                </a:lnTo>
                <a:cubicBezTo>
                  <a:pt x="611" y="336"/>
                  <a:pt x="348" y="601"/>
                  <a:pt x="356" y="861"/>
                </a:cubicBezTo>
                <a:lnTo>
                  <a:pt x="356" y="875"/>
                </a:lnTo>
                <a:lnTo>
                  <a:pt x="356" y="1770"/>
                </a:lnTo>
                <a:lnTo>
                  <a:pt x="0" y="1770"/>
                </a:lnTo>
                <a:lnTo>
                  <a:pt x="0" y="609"/>
                </a:lnTo>
                <a:close/>
                <a:moveTo>
                  <a:pt x="5537" y="5681"/>
                </a:moveTo>
                <a:lnTo>
                  <a:pt x="5537" y="6840"/>
                </a:lnTo>
                <a:lnTo>
                  <a:pt x="5537" y="6856"/>
                </a:lnTo>
                <a:cubicBezTo>
                  <a:pt x="5547" y="7190"/>
                  <a:pt x="5210" y="7457"/>
                  <a:pt x="4942" y="7449"/>
                </a:cubicBezTo>
                <a:lnTo>
                  <a:pt x="4928" y="7449"/>
                </a:lnTo>
                <a:lnTo>
                  <a:pt x="609" y="7449"/>
                </a:lnTo>
                <a:lnTo>
                  <a:pt x="593" y="7449"/>
                </a:lnTo>
                <a:cubicBezTo>
                  <a:pt x="259" y="7459"/>
                  <a:pt x="-8" y="7122"/>
                  <a:pt x="0" y="6854"/>
                </a:cubicBezTo>
                <a:lnTo>
                  <a:pt x="0" y="6840"/>
                </a:lnTo>
                <a:lnTo>
                  <a:pt x="0" y="5681"/>
                </a:lnTo>
                <a:lnTo>
                  <a:pt x="356" y="5681"/>
                </a:lnTo>
                <a:lnTo>
                  <a:pt x="356" y="6574"/>
                </a:lnTo>
                <a:lnTo>
                  <a:pt x="356" y="6586"/>
                </a:lnTo>
                <a:cubicBezTo>
                  <a:pt x="347" y="6849"/>
                  <a:pt x="612" y="7113"/>
                  <a:pt x="873" y="7104"/>
                </a:cubicBezTo>
                <a:lnTo>
                  <a:pt x="887" y="7104"/>
                </a:lnTo>
                <a:lnTo>
                  <a:pt x="4650" y="7104"/>
                </a:lnTo>
                <a:lnTo>
                  <a:pt x="4663" y="7104"/>
                </a:lnTo>
                <a:cubicBezTo>
                  <a:pt x="4926" y="7113"/>
                  <a:pt x="5189" y="6848"/>
                  <a:pt x="5181" y="6588"/>
                </a:cubicBezTo>
                <a:lnTo>
                  <a:pt x="5181" y="6574"/>
                </a:lnTo>
                <a:lnTo>
                  <a:pt x="5181" y="5681"/>
                </a:lnTo>
                <a:lnTo>
                  <a:pt x="5537" y="5681"/>
                </a:lnTo>
                <a:close/>
              </a:path>
            </a:pathLst>
          </a:custGeom>
          <a:gradFill>
            <a:gsLst>
              <a:gs pos="0">
                <a:schemeClr val="bg1"/>
              </a:gs>
              <a:gs pos="95000">
                <a:srgbClr val="92AFD1"/>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sz="3200">
              <a:latin typeface="华文楷体" panose="02010600040101010101" charset="-122"/>
              <a:ea typeface="华文楷体" panose="02010600040101010101" charset="-122"/>
              <a:cs typeface="+mn-ea"/>
              <a:sym typeface="+mn-lt"/>
            </a:endParaRPr>
          </a:p>
        </p:txBody>
      </p:sp>
      <p:sp>
        <p:nvSpPr>
          <p:cNvPr id="27" name="文本框 26"/>
          <p:cNvSpPr txBox="1"/>
          <p:nvPr>
            <p:custDataLst>
              <p:tags r:id="rId6"/>
            </p:custDataLst>
          </p:nvPr>
        </p:nvSpPr>
        <p:spPr>
          <a:xfrm>
            <a:off x="2439670" y="3272790"/>
            <a:ext cx="2418080" cy="583565"/>
          </a:xfrm>
          <a:prstGeom prst="rect">
            <a:avLst/>
          </a:prstGeom>
          <a:noFill/>
        </p:spPr>
        <p:txBody>
          <a:bodyPr wrap="none" rtlCol="0">
            <a:spAutoFit/>
          </a:bodyPr>
          <a:p>
            <a:pPr algn="l"/>
            <a:r>
              <a:rPr lang="zh-CN" altLang="en-US" sz="3200" b="1" dirty="0">
                <a:solidFill>
                  <a:schemeClr val="bg1"/>
                </a:solidFill>
                <a:ea typeface="华文楷体" panose="02010600040101010101" charset="-122"/>
                <a:cs typeface="+mn-lt"/>
                <a:sym typeface="+mn-lt"/>
              </a:rPr>
              <a:t>CONTENTS</a:t>
            </a:r>
            <a:endParaRPr lang="zh-CN" altLang="en-US" sz="3200" b="1" dirty="0">
              <a:solidFill>
                <a:schemeClr val="bg1"/>
              </a:solidFill>
              <a:ea typeface="华文楷体" panose="02010600040101010101" charset="-122"/>
              <a:cs typeface="+mn-lt"/>
              <a:sym typeface="+mn-lt"/>
            </a:endParaRPr>
          </a:p>
        </p:txBody>
      </p:sp>
      <p:sp>
        <p:nvSpPr>
          <p:cNvPr id="6" name="椭圆 5"/>
          <p:cNvSpPr/>
          <p:nvPr>
            <p:custDataLst>
              <p:tags r:id="rId7"/>
            </p:custDataLst>
          </p:nvPr>
        </p:nvSpPr>
        <p:spPr>
          <a:xfrm>
            <a:off x="5229860" y="2944495"/>
            <a:ext cx="742315" cy="742315"/>
          </a:xfrm>
          <a:prstGeom prst="ellipse">
            <a:avLst/>
          </a:prstGeom>
          <a:gradFill>
            <a:gsLst>
              <a:gs pos="0">
                <a:schemeClr val="bg1"/>
              </a:gs>
              <a:gs pos="95000">
                <a:srgbClr val="92AFD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a:solidFill>
                  <a:srgbClr val="0C0930"/>
                </a:solidFill>
                <a:latin typeface="华文楷体" panose="02010600040101010101" charset="-122"/>
                <a:ea typeface="华文楷体" panose="02010600040101010101" charset="-122"/>
                <a:cs typeface="+mn-ea"/>
                <a:sym typeface="+mn-lt"/>
              </a:rPr>
              <a:t>3</a:t>
            </a:r>
            <a:endParaRPr lang="en-US" altLang="zh-CN" sz="3200">
              <a:solidFill>
                <a:srgbClr val="0C0930"/>
              </a:solidFill>
              <a:latin typeface="华文楷体" panose="02010600040101010101" charset="-122"/>
              <a:ea typeface="华文楷体" panose="02010600040101010101" charset="-122"/>
              <a:cs typeface="+mn-ea"/>
              <a:sym typeface="+mn-lt"/>
            </a:endParaRPr>
          </a:p>
        </p:txBody>
      </p:sp>
      <p:sp>
        <p:nvSpPr>
          <p:cNvPr id="7" name="文本框 6"/>
          <p:cNvSpPr txBox="1"/>
          <p:nvPr>
            <p:custDataLst>
              <p:tags r:id="rId8"/>
            </p:custDataLst>
          </p:nvPr>
        </p:nvSpPr>
        <p:spPr>
          <a:xfrm>
            <a:off x="5991860" y="3042285"/>
            <a:ext cx="5746115" cy="583565"/>
          </a:xfrm>
          <a:prstGeom prst="rect">
            <a:avLst/>
          </a:prstGeom>
          <a:noFill/>
        </p:spPr>
        <p:txBody>
          <a:bodyPr wrap="square" rtlCol="0">
            <a:spAutoFit/>
          </a:bodyPr>
          <a:p>
            <a:pPr lvl="0" algn="l">
              <a:buClrTx/>
              <a:buSzTx/>
              <a:buFontTx/>
            </a:pPr>
            <a:r>
              <a:rPr lang="en-US" altLang="zh-CN"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GPT2</a:t>
            </a:r>
            <a:r>
              <a:rPr lang="zh-CN" alt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：预训练</a:t>
            </a:r>
            <a:r>
              <a:rPr lang="en-US" altLang="zh-CN"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+ZERO SHOT</a:t>
            </a:r>
            <a:endParaRPr lang="en-US" altLang="zh-CN"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endParaRPr>
          </a:p>
        </p:txBody>
      </p:sp>
      <p:sp>
        <p:nvSpPr>
          <p:cNvPr id="8" name="椭圆 7"/>
          <p:cNvSpPr/>
          <p:nvPr>
            <p:custDataLst>
              <p:tags r:id="rId9"/>
            </p:custDataLst>
          </p:nvPr>
        </p:nvSpPr>
        <p:spPr>
          <a:xfrm>
            <a:off x="5221605" y="4135755"/>
            <a:ext cx="742315" cy="742315"/>
          </a:xfrm>
          <a:prstGeom prst="ellipse">
            <a:avLst/>
          </a:prstGeom>
          <a:gradFill>
            <a:gsLst>
              <a:gs pos="0">
                <a:schemeClr val="bg1"/>
              </a:gs>
              <a:gs pos="95000">
                <a:srgbClr val="92AFD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a:solidFill>
                  <a:srgbClr val="0C0930"/>
                </a:solidFill>
                <a:latin typeface="华文楷体" panose="02010600040101010101" charset="-122"/>
                <a:ea typeface="华文楷体" panose="02010600040101010101" charset="-122"/>
                <a:cs typeface="+mn-ea"/>
                <a:sym typeface="+mn-lt"/>
              </a:rPr>
              <a:t>4</a:t>
            </a:r>
            <a:endParaRPr lang="en-US" altLang="zh-CN" sz="3200">
              <a:solidFill>
                <a:srgbClr val="0C0930"/>
              </a:solidFill>
              <a:latin typeface="华文楷体" panose="02010600040101010101" charset="-122"/>
              <a:ea typeface="华文楷体" panose="02010600040101010101" charset="-122"/>
              <a:cs typeface="+mn-ea"/>
              <a:sym typeface="+mn-lt"/>
            </a:endParaRPr>
          </a:p>
        </p:txBody>
      </p:sp>
      <p:sp>
        <p:nvSpPr>
          <p:cNvPr id="9" name="文本框 8"/>
          <p:cNvSpPr txBox="1"/>
          <p:nvPr>
            <p:custDataLst>
              <p:tags r:id="rId10"/>
            </p:custDataLst>
          </p:nvPr>
        </p:nvSpPr>
        <p:spPr>
          <a:xfrm>
            <a:off x="5983605" y="4233545"/>
            <a:ext cx="5560060" cy="583565"/>
          </a:xfrm>
          <a:prstGeom prst="rect">
            <a:avLst/>
          </a:prstGeom>
          <a:noFill/>
        </p:spPr>
        <p:txBody>
          <a:bodyPr wrap="square" rtlCol="0">
            <a:spAutoFit/>
          </a:bodyPr>
          <a:p>
            <a:pPr lvl="0" algn="l">
              <a:buClrTx/>
              <a:buSzTx/>
              <a:buFontTx/>
            </a:pPr>
            <a:r>
              <a:rPr lang="en-US" altLang="zh-CN"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GPT3</a:t>
            </a:r>
            <a:r>
              <a:rPr lang="zh-CN" alt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：预训练</a:t>
            </a:r>
            <a:r>
              <a:rPr lang="en-US" altLang="zh-CN"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+FEW SHOT</a:t>
            </a:r>
            <a:endParaRPr lang="en-US" altLang="zh-CN"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endParaRPr>
          </a:p>
        </p:txBody>
      </p:sp>
      <p:sp>
        <p:nvSpPr>
          <p:cNvPr id="10" name="椭圆 9"/>
          <p:cNvSpPr/>
          <p:nvPr>
            <p:custDataLst>
              <p:tags r:id="rId11"/>
            </p:custDataLst>
          </p:nvPr>
        </p:nvSpPr>
        <p:spPr>
          <a:xfrm>
            <a:off x="5260340" y="5327015"/>
            <a:ext cx="742315" cy="742315"/>
          </a:xfrm>
          <a:prstGeom prst="ellipse">
            <a:avLst/>
          </a:prstGeom>
          <a:gradFill>
            <a:gsLst>
              <a:gs pos="0">
                <a:schemeClr val="bg1"/>
              </a:gs>
              <a:gs pos="95000">
                <a:srgbClr val="92AFD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3200">
                <a:solidFill>
                  <a:srgbClr val="0C0930"/>
                </a:solidFill>
                <a:latin typeface="华文楷体" panose="02010600040101010101" charset="-122"/>
                <a:ea typeface="华文楷体" panose="02010600040101010101" charset="-122"/>
                <a:cs typeface="+mn-ea"/>
                <a:sym typeface="+mn-lt"/>
              </a:rPr>
              <a:t>5</a:t>
            </a:r>
            <a:endParaRPr lang="en-US" altLang="zh-CN" sz="3200">
              <a:solidFill>
                <a:srgbClr val="0C0930"/>
              </a:solidFill>
              <a:latin typeface="华文楷体" panose="02010600040101010101" charset="-122"/>
              <a:ea typeface="华文楷体" panose="02010600040101010101" charset="-122"/>
              <a:cs typeface="+mn-ea"/>
              <a:sym typeface="+mn-lt"/>
            </a:endParaRPr>
          </a:p>
        </p:txBody>
      </p:sp>
      <p:sp>
        <p:nvSpPr>
          <p:cNvPr id="11" name="文本框 10"/>
          <p:cNvSpPr txBox="1"/>
          <p:nvPr>
            <p:custDataLst>
              <p:tags r:id="rId12"/>
            </p:custDataLst>
          </p:nvPr>
        </p:nvSpPr>
        <p:spPr>
          <a:xfrm>
            <a:off x="6022340" y="5424805"/>
            <a:ext cx="5653405" cy="583565"/>
          </a:xfrm>
          <a:prstGeom prst="rect">
            <a:avLst/>
          </a:prstGeom>
          <a:noFill/>
        </p:spPr>
        <p:txBody>
          <a:bodyPr wrap="square" rtlCol="0">
            <a:spAutoFit/>
          </a:bodyPr>
          <a:p>
            <a:pPr lvl="0" algn="l">
              <a:buClrTx/>
              <a:buSzTx/>
              <a:buFontTx/>
            </a:pPr>
            <a:r>
              <a:rPr lang="en-US" altLang="zh-CN"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INSTRUCTGPT</a:t>
            </a:r>
            <a:r>
              <a:rPr lang="zh-CN" alt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：向人类对齐</a:t>
            </a:r>
            <a:endParaRPr lang="zh-CN" alt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endParaRPr>
          </a:p>
        </p:txBody>
      </p:sp>
      <p:sp>
        <p:nvSpPr>
          <p:cNvPr id="2" name="文本框 1"/>
          <p:cNvSpPr txBox="1"/>
          <p:nvPr>
            <p:custDataLst>
              <p:tags r:id="rId13"/>
            </p:custDataLst>
          </p:nvPr>
        </p:nvSpPr>
        <p:spPr>
          <a:xfrm>
            <a:off x="6118860" y="1851025"/>
            <a:ext cx="4917440" cy="583565"/>
          </a:xfrm>
          <a:prstGeom prst="rect">
            <a:avLst/>
          </a:prstGeom>
          <a:noFill/>
        </p:spPr>
        <p:txBody>
          <a:bodyPr wrap="square" rtlCol="0">
            <a:spAutoFit/>
          </a:bodyPr>
          <a:p>
            <a:pPr lvl="0" algn="l">
              <a:buClrTx/>
              <a:buSzTx/>
              <a:buFontTx/>
            </a:pPr>
            <a:r>
              <a:rPr lang="en-US" altLang="zh-CN"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GPT1</a:t>
            </a:r>
            <a:r>
              <a:rPr lang="zh-CN" alt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：预训练</a:t>
            </a:r>
            <a:r>
              <a:rPr lang="en-US" altLang="zh-CN"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a:t>
            </a:r>
            <a:r>
              <a:rPr lang="zh-CN" alt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rPr>
              <a:t>微调</a:t>
            </a:r>
            <a:endParaRPr lang="zh-CN" altLang="en-US" sz="32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华文楷体" panose="02010600040101010101"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5883910" cy="670560"/>
            <a:chOff x="680" y="538"/>
            <a:chExt cx="9266"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五</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8210"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InstructGPT-</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评估</a:t>
              </a:r>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公开数据</a:t>
              </a:r>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a:t>
              </a:r>
              <a:endPar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812925" y="1480185"/>
            <a:ext cx="4069715" cy="596900"/>
          </a:xfrm>
          <a:prstGeom prst="rect">
            <a:avLst/>
          </a:prstGeom>
          <a:noFill/>
          <a:ln>
            <a:noFill/>
          </a:ln>
        </p:spPr>
        <p:txBody>
          <a:bodyPr wrap="square" rtlCol="0">
            <a:noAutofit/>
          </a:bodyPr>
          <a:p>
            <a:r>
              <a:rPr lang="zh-CN" altLang="en-US" sz="1600">
                <a:latin typeface="华文楷体" panose="02010600040101010101" charset="-122"/>
                <a:ea typeface="华文楷体" panose="02010600040101010101" charset="-122"/>
                <a:sym typeface="+mn-ea"/>
              </a:rPr>
              <a:t>InstructGPT模型在真实度上超越了GPT-3</a:t>
            </a:r>
            <a:endParaRPr lang="zh-CN" altLang="en-US" sz="1600">
              <a:latin typeface="华文楷体" panose="02010600040101010101" charset="-122"/>
              <a:ea typeface="华文楷体" panose="02010600040101010101" charset="-122"/>
              <a:sym typeface="+mn-ea"/>
            </a:endParaRPr>
          </a:p>
        </p:txBody>
      </p:sp>
      <p:pic>
        <p:nvPicPr>
          <p:cNvPr id="8" name="图片 7"/>
          <p:cNvPicPr>
            <a:picLocks noChangeAspect="1"/>
          </p:cNvPicPr>
          <p:nvPr/>
        </p:nvPicPr>
        <p:blipFill>
          <a:blip r:embed="rId1"/>
          <a:stretch>
            <a:fillRect/>
          </a:stretch>
        </p:blipFill>
        <p:spPr>
          <a:xfrm>
            <a:off x="735330" y="2174240"/>
            <a:ext cx="5692775" cy="2529840"/>
          </a:xfrm>
          <a:prstGeom prst="rect">
            <a:avLst/>
          </a:prstGeom>
        </p:spPr>
      </p:pic>
      <p:pic>
        <p:nvPicPr>
          <p:cNvPr id="9" name="图片 8"/>
          <p:cNvPicPr>
            <a:picLocks noChangeAspect="1"/>
          </p:cNvPicPr>
          <p:nvPr/>
        </p:nvPicPr>
        <p:blipFill>
          <a:blip r:embed="rId2"/>
          <a:stretch>
            <a:fillRect/>
          </a:stretch>
        </p:blipFill>
        <p:spPr>
          <a:xfrm>
            <a:off x="6642735" y="2174240"/>
            <a:ext cx="5214620" cy="2560320"/>
          </a:xfrm>
          <a:prstGeom prst="rect">
            <a:avLst/>
          </a:prstGeom>
        </p:spPr>
      </p:pic>
      <p:sp>
        <p:nvSpPr>
          <p:cNvPr id="10" name="文本框 9"/>
          <p:cNvSpPr txBox="1"/>
          <p:nvPr/>
        </p:nvSpPr>
        <p:spPr>
          <a:xfrm>
            <a:off x="7057390" y="1480185"/>
            <a:ext cx="4069715" cy="596900"/>
          </a:xfrm>
          <a:prstGeom prst="rect">
            <a:avLst/>
          </a:prstGeom>
          <a:noFill/>
          <a:ln>
            <a:noFill/>
          </a:ln>
        </p:spPr>
        <p:txBody>
          <a:bodyPr wrap="square" rtlCol="0">
            <a:noAutofit/>
          </a:bodyPr>
          <a:p>
            <a:pPr algn="ctr"/>
            <a:r>
              <a:rPr lang="zh-CN" altLang="en-US" sz="1600">
                <a:latin typeface="华文楷体" panose="02010600040101010101" charset="-122"/>
                <a:ea typeface="华文楷体" panose="02010600040101010101" charset="-122"/>
                <a:sym typeface="+mn-ea"/>
              </a:rPr>
              <a:t>InstructGPT在毒性方面相对于GPT-3有小的改善</a:t>
            </a:r>
            <a:endParaRPr lang="zh-CN" altLang="en-US" sz="1600">
              <a:latin typeface="华文楷体" panose="02010600040101010101" charset="-122"/>
              <a:ea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1"/>
          <p:cNvPicPr>
            <a:picLocks noChangeAspect="1"/>
          </p:cNvPicPr>
          <p:nvPr>
            <p:custDataLst>
              <p:tags r:id="rId1"/>
            </p:custDataLst>
          </p:nvPr>
        </p:nvPicPr>
        <p:blipFill>
          <a:blip r:embed="rId2">
            <a:lum bright="-6000" contrast="-6000"/>
          </a:blip>
          <a:stretch>
            <a:fillRect/>
          </a:stretch>
        </p:blipFill>
        <p:spPr>
          <a:xfrm>
            <a:off x="8527415" y="420370"/>
            <a:ext cx="3664585" cy="3066415"/>
          </a:xfrm>
          <a:prstGeom prst="rect">
            <a:avLst/>
          </a:prstGeom>
        </p:spPr>
      </p:pic>
      <p:pic>
        <p:nvPicPr>
          <p:cNvPr id="3" name="图片 2" descr="2"/>
          <p:cNvPicPr>
            <a:picLocks noChangeAspect="1"/>
          </p:cNvPicPr>
          <p:nvPr>
            <p:custDataLst>
              <p:tags r:id="rId3"/>
            </p:custDataLst>
          </p:nvPr>
        </p:nvPicPr>
        <p:blipFill>
          <a:blip r:embed="rId4">
            <a:lum bright="-6000" contrast="-6000"/>
          </a:blip>
          <a:stretch>
            <a:fillRect/>
          </a:stretch>
        </p:blipFill>
        <p:spPr>
          <a:xfrm>
            <a:off x="0" y="5007610"/>
            <a:ext cx="4229735" cy="1850390"/>
          </a:xfrm>
          <a:prstGeom prst="rect">
            <a:avLst/>
          </a:prstGeom>
        </p:spPr>
      </p:pic>
      <p:sp>
        <p:nvSpPr>
          <p:cNvPr id="6" name="文本框 5"/>
          <p:cNvSpPr txBox="1"/>
          <p:nvPr/>
        </p:nvSpPr>
        <p:spPr>
          <a:xfrm>
            <a:off x="2040255" y="2472055"/>
            <a:ext cx="8068945" cy="706755"/>
          </a:xfrm>
          <a:prstGeom prst="rect">
            <a:avLst/>
          </a:prstGeom>
          <a:noFill/>
        </p:spPr>
        <p:txBody>
          <a:bodyPr wrap="square" rtlCol="0">
            <a:spAutoFit/>
          </a:bodyPr>
          <a:lstStyle/>
          <a:p>
            <a:pPr algn="ctr"/>
            <a:r>
              <a:rPr lang="zh-CN" altLang="en-US" sz="40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mn-ea"/>
                <a:sym typeface="+mn-lt"/>
              </a:rPr>
              <a:t>感谢您的观看</a:t>
            </a:r>
            <a:endParaRPr lang="zh-CN" altLang="en-US" sz="4000" dirty="0">
              <a:gradFill>
                <a:gsLst>
                  <a:gs pos="2000">
                    <a:schemeClr val="bg1"/>
                  </a:gs>
                  <a:gs pos="100000">
                    <a:srgbClr val="92AFD1"/>
                  </a:gs>
                </a:gsLst>
                <a:lin ang="18900000" scaled="0"/>
              </a:gradFill>
              <a:latin typeface="华文楷体" panose="02010600040101010101" charset="-122"/>
              <a:ea typeface="华文楷体" panose="02010600040101010101" charset="-122"/>
              <a:cs typeface="+mn-ea"/>
              <a:sym typeface="+mn-lt"/>
            </a:endParaRPr>
          </a:p>
        </p:txBody>
      </p:sp>
      <p:sp>
        <p:nvSpPr>
          <p:cNvPr id="13" name="文本框 12"/>
          <p:cNvSpPr txBox="1"/>
          <p:nvPr/>
        </p:nvSpPr>
        <p:spPr>
          <a:xfrm rot="16200000" flipV="1">
            <a:off x="-654050" y="1222375"/>
            <a:ext cx="1936115" cy="337185"/>
          </a:xfrm>
          <a:prstGeom prst="rect">
            <a:avLst/>
          </a:prstGeom>
          <a:noFill/>
        </p:spPr>
        <p:txBody>
          <a:bodyPr wrap="square" rtlCol="0">
            <a:spAutoFit/>
          </a:bodyPr>
          <a:lstStyle/>
          <a:p>
            <a:pPr algn="dist"/>
            <a:r>
              <a:rPr lang="en-US" altLang="zh-CN" sz="1600">
                <a:gradFill>
                  <a:gsLst>
                    <a:gs pos="2000">
                      <a:srgbClr val="92AFD1"/>
                    </a:gs>
                    <a:gs pos="100000">
                      <a:schemeClr val="bg1">
                        <a:alpha val="100000"/>
                      </a:schemeClr>
                    </a:gs>
                  </a:gsLst>
                  <a:lin ang="16200000" scaled="0"/>
                </a:gradFill>
                <a:cs typeface="+mn-ea"/>
                <a:sym typeface="+mn-lt"/>
              </a:rPr>
              <a:t>///////////</a:t>
            </a:r>
            <a:endParaRPr lang="en-US" altLang="zh-CN" sz="1600">
              <a:gradFill>
                <a:gsLst>
                  <a:gs pos="2000">
                    <a:srgbClr val="92AFD1"/>
                  </a:gs>
                  <a:gs pos="100000">
                    <a:schemeClr val="bg1">
                      <a:alpha val="100000"/>
                    </a:schemeClr>
                  </a:gs>
                </a:gsLst>
                <a:lin ang="16200000" scaled="0"/>
              </a:gradFill>
              <a:cs typeface="+mn-ea"/>
              <a:sym typeface="+mn-lt"/>
            </a:endParaRPr>
          </a:p>
        </p:txBody>
      </p:sp>
      <p:sp>
        <p:nvSpPr>
          <p:cNvPr id="14" name="文本框 13"/>
          <p:cNvSpPr txBox="1"/>
          <p:nvPr/>
        </p:nvSpPr>
        <p:spPr>
          <a:xfrm rot="16200000" flipV="1">
            <a:off x="10963275" y="4705985"/>
            <a:ext cx="1936115" cy="337185"/>
          </a:xfrm>
          <a:prstGeom prst="rect">
            <a:avLst/>
          </a:prstGeom>
          <a:noFill/>
        </p:spPr>
        <p:txBody>
          <a:bodyPr wrap="square" rtlCol="0">
            <a:spAutoFit/>
          </a:bodyPr>
          <a:lstStyle/>
          <a:p>
            <a:pPr algn="dist"/>
            <a:r>
              <a:rPr lang="en-US" altLang="zh-CN" sz="1600">
                <a:gradFill>
                  <a:gsLst>
                    <a:gs pos="2000">
                      <a:srgbClr val="92AFD1"/>
                    </a:gs>
                    <a:gs pos="100000">
                      <a:schemeClr val="bg1">
                        <a:alpha val="100000"/>
                      </a:schemeClr>
                    </a:gs>
                  </a:gsLst>
                  <a:lin ang="16200000" scaled="0"/>
                </a:gradFill>
                <a:cs typeface="+mn-ea"/>
                <a:sym typeface="+mn-lt"/>
              </a:rPr>
              <a:t>///////////</a:t>
            </a:r>
            <a:endParaRPr lang="en-US" altLang="zh-CN" sz="1600">
              <a:gradFill>
                <a:gsLst>
                  <a:gs pos="2000">
                    <a:srgbClr val="92AFD1"/>
                  </a:gs>
                  <a:gs pos="100000">
                    <a:schemeClr val="bg1">
                      <a:alpha val="100000"/>
                    </a:schemeClr>
                  </a:gs>
                </a:gsLst>
                <a:lin ang="16200000" scaled="0"/>
              </a:gra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一</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大模型发展历史</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右箭头 2"/>
          <p:cNvSpPr/>
          <p:nvPr>
            <p:custDataLst>
              <p:tags r:id="rId1"/>
            </p:custDataLst>
          </p:nvPr>
        </p:nvSpPr>
        <p:spPr>
          <a:xfrm>
            <a:off x="1243965" y="3064510"/>
            <a:ext cx="10304145" cy="441960"/>
          </a:xfrm>
          <a:prstGeom prst="rightArrow">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0" name="矩形 9"/>
          <p:cNvSpPr/>
          <p:nvPr>
            <p:custDataLst>
              <p:tags r:id="rId2"/>
            </p:custDataLst>
          </p:nvPr>
        </p:nvSpPr>
        <p:spPr>
          <a:xfrm>
            <a:off x="1224915" y="4150360"/>
            <a:ext cx="1897380" cy="733425"/>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r>
              <a:rPr lang="en-US" altLang="zh-CN">
                <a:solidFill>
                  <a:schemeClr val="tx1"/>
                </a:solidFill>
              </a:rPr>
              <a:t>Transformer</a:t>
            </a:r>
            <a:endParaRPr lang="en-US" altLang="zh-CN">
              <a:solidFill>
                <a:schemeClr val="tx1"/>
              </a:solidFill>
            </a:endParaRPr>
          </a:p>
          <a:p>
            <a:pPr algn="ctr"/>
            <a:r>
              <a:rPr lang="en-US" altLang="zh-CN">
                <a:solidFill>
                  <a:schemeClr val="tx1"/>
                </a:solidFill>
              </a:rPr>
              <a:t>06/2017</a:t>
            </a:r>
            <a:endParaRPr lang="en-US" altLang="zh-CN">
              <a:solidFill>
                <a:schemeClr val="tx1"/>
              </a:solidFill>
            </a:endParaRPr>
          </a:p>
        </p:txBody>
      </p:sp>
      <p:sp>
        <p:nvSpPr>
          <p:cNvPr id="11" name="矩形 10"/>
          <p:cNvSpPr/>
          <p:nvPr>
            <p:custDataLst>
              <p:tags r:id="rId3"/>
            </p:custDataLst>
          </p:nvPr>
        </p:nvSpPr>
        <p:spPr>
          <a:xfrm>
            <a:off x="2172970" y="3395980"/>
            <a:ext cx="118745" cy="754380"/>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2" name="矩形 11"/>
          <p:cNvSpPr/>
          <p:nvPr>
            <p:custDataLst>
              <p:tags r:id="rId4"/>
            </p:custDataLst>
          </p:nvPr>
        </p:nvSpPr>
        <p:spPr>
          <a:xfrm>
            <a:off x="3598545" y="2404745"/>
            <a:ext cx="118745" cy="754380"/>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3" name="矩形 12"/>
          <p:cNvSpPr/>
          <p:nvPr>
            <p:custDataLst>
              <p:tags r:id="rId5"/>
            </p:custDataLst>
          </p:nvPr>
        </p:nvSpPr>
        <p:spPr>
          <a:xfrm>
            <a:off x="2708910" y="1717675"/>
            <a:ext cx="1897380" cy="733425"/>
          </a:xfrm>
          <a:prstGeom prst="rect">
            <a:avLst/>
          </a:prstGeom>
          <a:solidFill>
            <a:schemeClr val="accent4"/>
          </a:solidFill>
        </p:spPr>
        <p:style>
          <a:lnRef idx="2">
            <a:schemeClr val="accent1"/>
          </a:lnRef>
          <a:fillRef idx="0">
            <a:srgbClr val="FFFFFF"/>
          </a:fillRef>
          <a:effectRef idx="0">
            <a:srgbClr val="FFFFFF"/>
          </a:effectRef>
          <a:fontRef idx="minor">
            <a:schemeClr val="tx1"/>
          </a:fontRef>
        </p:style>
        <p:txBody>
          <a:bodyPr rtlCol="0" anchor="ctr"/>
          <a:p>
            <a:pPr algn="ctr"/>
            <a:r>
              <a:rPr lang="en-US" altLang="zh-CN">
                <a:solidFill>
                  <a:schemeClr val="tx1"/>
                </a:solidFill>
              </a:rPr>
              <a:t>GPT</a:t>
            </a:r>
            <a:endParaRPr lang="en-US" altLang="zh-CN">
              <a:solidFill>
                <a:schemeClr val="tx1"/>
              </a:solidFill>
            </a:endParaRPr>
          </a:p>
          <a:p>
            <a:pPr algn="ctr"/>
            <a:r>
              <a:rPr lang="en-US" altLang="zh-CN">
                <a:solidFill>
                  <a:schemeClr val="tx1"/>
                </a:solidFill>
              </a:rPr>
              <a:t>06/2018</a:t>
            </a:r>
            <a:endParaRPr lang="en-US" altLang="zh-CN">
              <a:solidFill>
                <a:schemeClr val="tx1"/>
              </a:solidFill>
            </a:endParaRPr>
          </a:p>
        </p:txBody>
      </p:sp>
      <p:sp>
        <p:nvSpPr>
          <p:cNvPr id="14" name="矩形 13"/>
          <p:cNvSpPr/>
          <p:nvPr>
            <p:custDataLst>
              <p:tags r:id="rId6"/>
            </p:custDataLst>
          </p:nvPr>
        </p:nvSpPr>
        <p:spPr>
          <a:xfrm>
            <a:off x="3493135" y="4150360"/>
            <a:ext cx="1897380" cy="733425"/>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ctr" anchorCtr="0" forceAA="0" compatLnSpc="1">
            <a:noAutofit/>
          </a:bodyPr>
          <a:p>
            <a:pPr lvl="0" algn="ctr">
              <a:buClrTx/>
              <a:buSzTx/>
              <a:buFontTx/>
            </a:pPr>
            <a:r>
              <a:rPr lang="en-US" altLang="zh-CN">
                <a:sym typeface="+mn-ea"/>
              </a:rPr>
              <a:t>BERT</a:t>
            </a:r>
            <a:endParaRPr lang="en-US" altLang="zh-CN">
              <a:sym typeface="+mn-ea"/>
            </a:endParaRPr>
          </a:p>
          <a:p>
            <a:pPr lvl="0" algn="ctr">
              <a:buClrTx/>
              <a:buSzTx/>
              <a:buFontTx/>
            </a:pPr>
            <a:r>
              <a:rPr lang="en-US" altLang="zh-CN">
                <a:sym typeface="+mn-ea"/>
              </a:rPr>
              <a:t>10/2018</a:t>
            </a:r>
            <a:endParaRPr lang="en-US" altLang="zh-CN">
              <a:sym typeface="+mn-ea"/>
            </a:endParaRPr>
          </a:p>
        </p:txBody>
      </p:sp>
      <p:sp>
        <p:nvSpPr>
          <p:cNvPr id="15" name="矩形 14"/>
          <p:cNvSpPr/>
          <p:nvPr>
            <p:custDataLst>
              <p:tags r:id="rId7"/>
            </p:custDataLst>
          </p:nvPr>
        </p:nvSpPr>
        <p:spPr>
          <a:xfrm>
            <a:off x="4462780" y="3395980"/>
            <a:ext cx="118745" cy="754380"/>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6" name="矩形 15"/>
          <p:cNvSpPr/>
          <p:nvPr>
            <p:custDataLst>
              <p:tags r:id="rId8"/>
            </p:custDataLst>
          </p:nvPr>
        </p:nvSpPr>
        <p:spPr>
          <a:xfrm>
            <a:off x="5995035" y="2404745"/>
            <a:ext cx="118745" cy="754380"/>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17" name="矩形 16"/>
          <p:cNvSpPr/>
          <p:nvPr>
            <p:custDataLst>
              <p:tags r:id="rId9"/>
            </p:custDataLst>
          </p:nvPr>
        </p:nvSpPr>
        <p:spPr>
          <a:xfrm>
            <a:off x="5105400" y="1717675"/>
            <a:ext cx="1897380" cy="733425"/>
          </a:xfrm>
          <a:prstGeom prst="rect">
            <a:avLst/>
          </a:prstGeom>
          <a:solidFill>
            <a:schemeClr val="accent4"/>
          </a:solidFill>
        </p:spPr>
        <p:style>
          <a:lnRef idx="2">
            <a:schemeClr val="accent1"/>
          </a:lnRef>
          <a:fillRef idx="0">
            <a:srgbClr val="FFFFFF"/>
          </a:fillRef>
          <a:effectRef idx="0">
            <a:srgbClr val="FFFFFF"/>
          </a:effectRef>
          <a:fontRef idx="minor">
            <a:schemeClr val="tx1"/>
          </a:fontRef>
        </p:style>
        <p:txBody>
          <a:bodyPr rtlCol="0" anchor="ctr"/>
          <a:p>
            <a:pPr algn="ctr"/>
            <a:r>
              <a:rPr lang="en-US" altLang="zh-CN">
                <a:solidFill>
                  <a:schemeClr val="tx1"/>
                </a:solidFill>
              </a:rPr>
              <a:t>GPT-2</a:t>
            </a:r>
            <a:endParaRPr lang="en-US" altLang="zh-CN">
              <a:solidFill>
                <a:schemeClr val="tx1"/>
              </a:solidFill>
            </a:endParaRPr>
          </a:p>
          <a:p>
            <a:pPr algn="ctr"/>
            <a:r>
              <a:rPr lang="en-US" altLang="zh-CN">
                <a:solidFill>
                  <a:schemeClr val="tx1"/>
                </a:solidFill>
              </a:rPr>
              <a:t>02/2019</a:t>
            </a:r>
            <a:endParaRPr lang="en-US" altLang="zh-CN">
              <a:solidFill>
                <a:schemeClr val="tx1"/>
              </a:solidFill>
            </a:endParaRPr>
          </a:p>
        </p:txBody>
      </p:sp>
      <p:sp>
        <p:nvSpPr>
          <p:cNvPr id="18" name="矩形 17"/>
          <p:cNvSpPr/>
          <p:nvPr>
            <p:custDataLst>
              <p:tags r:id="rId10"/>
            </p:custDataLst>
          </p:nvPr>
        </p:nvSpPr>
        <p:spPr>
          <a:xfrm>
            <a:off x="6144260" y="4150360"/>
            <a:ext cx="1897380" cy="733425"/>
          </a:xfrm>
          <a:prstGeom prst="rect">
            <a:avLst/>
          </a:prstGeom>
          <a:solidFill>
            <a:schemeClr val="accent4"/>
          </a:solidFill>
        </p:spPr>
        <p:style>
          <a:lnRef idx="2">
            <a:schemeClr val="accent1"/>
          </a:lnRef>
          <a:fillRef idx="0">
            <a:srgbClr val="FFFFFF"/>
          </a:fillRef>
          <a:effectRef idx="0">
            <a:srgbClr val="FFFFFF"/>
          </a:effectRef>
          <a:fontRef idx="minor">
            <a:schemeClr val="tx1"/>
          </a:fontRef>
        </p:style>
        <p:txBody>
          <a:bodyPr rtlCol="0" anchor="ctr"/>
          <a:p>
            <a:pPr algn="ctr"/>
            <a:r>
              <a:rPr lang="en-US" altLang="zh-CN">
                <a:solidFill>
                  <a:schemeClr val="tx1"/>
                </a:solidFill>
              </a:rPr>
              <a:t>GPT-3</a:t>
            </a:r>
            <a:endParaRPr lang="en-US" altLang="zh-CN">
              <a:solidFill>
                <a:schemeClr val="tx1"/>
              </a:solidFill>
            </a:endParaRPr>
          </a:p>
          <a:p>
            <a:pPr algn="ctr"/>
            <a:r>
              <a:rPr lang="en-US" altLang="zh-CN">
                <a:solidFill>
                  <a:schemeClr val="tx1"/>
                </a:solidFill>
              </a:rPr>
              <a:t>05/2020</a:t>
            </a:r>
            <a:endParaRPr lang="en-US" altLang="zh-CN">
              <a:solidFill>
                <a:schemeClr val="tx1"/>
              </a:solidFill>
            </a:endParaRPr>
          </a:p>
        </p:txBody>
      </p:sp>
      <p:sp>
        <p:nvSpPr>
          <p:cNvPr id="19" name="矩形 18"/>
          <p:cNvSpPr/>
          <p:nvPr>
            <p:custDataLst>
              <p:tags r:id="rId11"/>
            </p:custDataLst>
          </p:nvPr>
        </p:nvSpPr>
        <p:spPr>
          <a:xfrm>
            <a:off x="7113905" y="3395980"/>
            <a:ext cx="118745" cy="754380"/>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0" name="矩形 19"/>
          <p:cNvSpPr/>
          <p:nvPr>
            <p:custDataLst>
              <p:tags r:id="rId12"/>
            </p:custDataLst>
          </p:nvPr>
        </p:nvSpPr>
        <p:spPr>
          <a:xfrm>
            <a:off x="8448675" y="2404745"/>
            <a:ext cx="118745" cy="754380"/>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1" name="矩形 20"/>
          <p:cNvSpPr/>
          <p:nvPr>
            <p:custDataLst>
              <p:tags r:id="rId13"/>
            </p:custDataLst>
          </p:nvPr>
        </p:nvSpPr>
        <p:spPr>
          <a:xfrm>
            <a:off x="7559040" y="1717675"/>
            <a:ext cx="1897380" cy="733425"/>
          </a:xfrm>
          <a:prstGeom prst="rect">
            <a:avLst/>
          </a:prstGeom>
          <a:solidFill>
            <a:schemeClr val="accent4"/>
          </a:solidFill>
        </p:spPr>
        <p:style>
          <a:lnRef idx="2">
            <a:schemeClr val="accent1"/>
          </a:lnRef>
          <a:fillRef idx="0">
            <a:srgbClr val="FFFFFF"/>
          </a:fillRef>
          <a:effectRef idx="0">
            <a:srgbClr val="FFFFFF"/>
          </a:effectRef>
          <a:fontRef idx="minor">
            <a:schemeClr val="tx1"/>
          </a:fontRef>
        </p:style>
        <p:txBody>
          <a:bodyPr rtlCol="0" anchor="ctr"/>
          <a:p>
            <a:pPr algn="ctr"/>
            <a:r>
              <a:rPr lang="en-US" altLang="zh-CN">
                <a:solidFill>
                  <a:schemeClr val="tx1"/>
                </a:solidFill>
              </a:rPr>
              <a:t>InstructGPT</a:t>
            </a:r>
            <a:endParaRPr lang="en-US" altLang="zh-CN">
              <a:solidFill>
                <a:schemeClr val="tx1"/>
              </a:solidFill>
            </a:endParaRPr>
          </a:p>
          <a:p>
            <a:pPr algn="ctr"/>
            <a:r>
              <a:rPr lang="en-US" altLang="zh-CN">
                <a:solidFill>
                  <a:schemeClr val="tx1"/>
                </a:solidFill>
              </a:rPr>
              <a:t>03/2022</a:t>
            </a:r>
            <a:endParaRPr lang="en-US" altLang="zh-CN">
              <a:solidFill>
                <a:schemeClr val="tx1"/>
              </a:solidFill>
            </a:endParaRPr>
          </a:p>
        </p:txBody>
      </p:sp>
      <p:sp>
        <p:nvSpPr>
          <p:cNvPr id="22" name="矩形 21"/>
          <p:cNvSpPr/>
          <p:nvPr>
            <p:custDataLst>
              <p:tags r:id="rId14"/>
            </p:custDataLst>
          </p:nvPr>
        </p:nvSpPr>
        <p:spPr>
          <a:xfrm>
            <a:off x="8458835" y="4150360"/>
            <a:ext cx="1897380" cy="733425"/>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r>
              <a:rPr lang="en-US" altLang="zh-CN">
                <a:solidFill>
                  <a:schemeClr val="tx1"/>
                </a:solidFill>
              </a:rPr>
              <a:t>ChatGPT</a:t>
            </a:r>
            <a:endParaRPr lang="en-US" altLang="zh-CN">
              <a:solidFill>
                <a:schemeClr val="tx1"/>
              </a:solidFill>
            </a:endParaRPr>
          </a:p>
          <a:p>
            <a:pPr algn="ctr"/>
            <a:r>
              <a:rPr lang="en-US" altLang="zh-CN">
                <a:solidFill>
                  <a:schemeClr val="tx1"/>
                </a:solidFill>
              </a:rPr>
              <a:t>11/2022</a:t>
            </a:r>
            <a:endParaRPr lang="en-US" altLang="zh-CN">
              <a:solidFill>
                <a:schemeClr val="tx1"/>
              </a:solidFill>
            </a:endParaRPr>
          </a:p>
        </p:txBody>
      </p:sp>
      <p:sp>
        <p:nvSpPr>
          <p:cNvPr id="25" name="矩形 24"/>
          <p:cNvSpPr/>
          <p:nvPr>
            <p:custDataLst>
              <p:tags r:id="rId15"/>
            </p:custDataLst>
          </p:nvPr>
        </p:nvSpPr>
        <p:spPr>
          <a:xfrm>
            <a:off x="9428480" y="3395980"/>
            <a:ext cx="118745" cy="754380"/>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6" name="矩形 25"/>
          <p:cNvSpPr/>
          <p:nvPr>
            <p:custDataLst>
              <p:tags r:id="rId16"/>
            </p:custDataLst>
          </p:nvPr>
        </p:nvSpPr>
        <p:spPr>
          <a:xfrm>
            <a:off x="10794365" y="2404745"/>
            <a:ext cx="118745" cy="754380"/>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7" name="矩形 26"/>
          <p:cNvSpPr/>
          <p:nvPr>
            <p:custDataLst>
              <p:tags r:id="rId17"/>
            </p:custDataLst>
          </p:nvPr>
        </p:nvSpPr>
        <p:spPr>
          <a:xfrm>
            <a:off x="9904730" y="1717675"/>
            <a:ext cx="1897380" cy="733425"/>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r>
              <a:rPr lang="en-US" altLang="zh-CN">
                <a:solidFill>
                  <a:schemeClr val="tx1"/>
                </a:solidFill>
              </a:rPr>
              <a:t>GPT-4</a:t>
            </a:r>
            <a:endParaRPr lang="en-US" altLang="zh-CN">
              <a:solidFill>
                <a:schemeClr val="tx1"/>
              </a:solidFill>
            </a:endParaRPr>
          </a:p>
          <a:p>
            <a:pPr algn="ctr"/>
            <a:r>
              <a:rPr lang="en-US" altLang="zh-CN">
                <a:solidFill>
                  <a:schemeClr val="tx1"/>
                </a:solidFill>
              </a:rPr>
              <a:t>03/2023</a:t>
            </a:r>
            <a:endParaRPr lang="en-US" altLang="zh-CN">
              <a:solidFill>
                <a:schemeClr val="tx1"/>
              </a:solidFill>
            </a:endParaRPr>
          </a:p>
        </p:txBody>
      </p:sp>
      <p:sp>
        <p:nvSpPr>
          <p:cNvPr id="28" name="矩形 27"/>
          <p:cNvSpPr/>
          <p:nvPr>
            <p:custDataLst>
              <p:tags r:id="rId18"/>
            </p:custDataLst>
          </p:nvPr>
        </p:nvSpPr>
        <p:spPr>
          <a:xfrm>
            <a:off x="1403985" y="2404745"/>
            <a:ext cx="118745" cy="754380"/>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29" name="矩形 28"/>
          <p:cNvSpPr/>
          <p:nvPr>
            <p:custDataLst>
              <p:tags r:id="rId19"/>
            </p:custDataLst>
          </p:nvPr>
        </p:nvSpPr>
        <p:spPr>
          <a:xfrm>
            <a:off x="514350" y="1717675"/>
            <a:ext cx="1897380" cy="733425"/>
          </a:xfrm>
          <a:prstGeom prst="rect">
            <a:avLst/>
          </a:prstGeom>
          <a:solidFill>
            <a:srgbClr val="618AC0"/>
          </a:solidFill>
        </p:spPr>
        <p:style>
          <a:lnRef idx="2">
            <a:schemeClr val="accent1"/>
          </a:lnRef>
          <a:fillRef idx="0">
            <a:srgbClr val="FFFFFF"/>
          </a:fillRef>
          <a:effectRef idx="0">
            <a:srgbClr val="FFFFFF"/>
          </a:effectRef>
          <a:fontRef idx="minor">
            <a:schemeClr val="tx1"/>
          </a:fontRef>
        </p:style>
        <p:txBody>
          <a:bodyPr rtlCol="0" anchor="ctr"/>
          <a:p>
            <a:pPr algn="ctr"/>
            <a:r>
              <a:rPr lang="en-US" altLang="zh-CN">
                <a:solidFill>
                  <a:schemeClr val="tx1"/>
                </a:solidFill>
              </a:rPr>
              <a:t>Self-attention</a:t>
            </a:r>
            <a:endParaRPr lang="en-US" altLang="zh-CN">
              <a:solidFill>
                <a:schemeClr val="tx1"/>
              </a:solidFill>
            </a:endParaRPr>
          </a:p>
          <a:p>
            <a:pPr algn="ctr"/>
            <a:r>
              <a:rPr lang="en-US" altLang="zh-CN">
                <a:solidFill>
                  <a:schemeClr val="tx1"/>
                </a:solidFill>
              </a:rPr>
              <a:t>2014</a:t>
            </a:r>
            <a:endParaRPr lang="en-US" altLang="zh-CN">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一</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GPTs</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简介</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2" name="文本框 1"/>
          <p:cNvSpPr txBox="1"/>
          <p:nvPr/>
        </p:nvSpPr>
        <p:spPr>
          <a:xfrm>
            <a:off x="1027430" y="1315720"/>
            <a:ext cx="4669155" cy="2348865"/>
          </a:xfrm>
          <a:prstGeom prst="rect">
            <a:avLst/>
          </a:prstGeom>
          <a:noFill/>
          <a:ln>
            <a:solidFill>
              <a:schemeClr val="accent1"/>
            </a:solidFill>
          </a:ln>
        </p:spPr>
        <p:txBody>
          <a:bodyPr wrap="square" rtlCol="0">
            <a:noAutofit/>
          </a:bodyPr>
          <a:p>
            <a:pPr algn="ctr"/>
            <a:r>
              <a:rPr lang="en-US" altLang="zh-CN" sz="1200" b="1">
                <a:latin typeface="华文楷体" panose="02010600040101010101" charset="-122"/>
                <a:ea typeface="华文楷体" panose="02010600040101010101" charset="-122"/>
                <a:cs typeface="华文楷体" panose="02010600040101010101" charset="-122"/>
              </a:rPr>
              <a:t>1</a:t>
            </a:r>
            <a:r>
              <a:rPr lang="zh-CN" altLang="en-US" sz="1200" b="1">
                <a:latin typeface="华文楷体" panose="02010600040101010101" charset="-122"/>
                <a:ea typeface="华文楷体" panose="02010600040101010101" charset="-122"/>
                <a:cs typeface="华文楷体" panose="02010600040101010101" charset="-122"/>
              </a:rPr>
              <a:t>、</a:t>
            </a:r>
            <a:r>
              <a:rPr lang="en-US" altLang="zh-CN" sz="1200" b="1">
                <a:latin typeface="华文楷体" panose="02010600040101010101" charset="-122"/>
                <a:ea typeface="华文楷体" panose="02010600040101010101" charset="-122"/>
                <a:cs typeface="华文楷体" panose="02010600040101010101" charset="-122"/>
              </a:rPr>
              <a:t>GPT1</a:t>
            </a:r>
            <a:endParaRPr lang="en-US" altLang="zh-CN" sz="1200" b="1">
              <a:latin typeface="华文楷体" panose="02010600040101010101" charset="-122"/>
              <a:ea typeface="华文楷体" panose="02010600040101010101" charset="-122"/>
              <a:cs typeface="华文楷体" panose="02010600040101010101" charset="-122"/>
            </a:endParaRPr>
          </a:p>
          <a:p>
            <a:pPr algn="ctr"/>
            <a:endParaRPr lang="en-US" altLang="zh-CN" sz="1200" b="1">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通常也叫</a:t>
            </a:r>
            <a:r>
              <a:rPr lang="en-US" altLang="zh-CN" sz="1200">
                <a:latin typeface="华文楷体" panose="02010600040101010101" charset="-122"/>
                <a:ea typeface="华文楷体" panose="02010600040101010101" charset="-122"/>
                <a:cs typeface="华文楷体" panose="02010600040101010101" charset="-122"/>
              </a:rPr>
              <a:t>GPT</a:t>
            </a:r>
            <a:r>
              <a:rPr lang="zh-CN" altLang="en-US" sz="1200">
                <a:latin typeface="华文楷体" panose="02010600040101010101" charset="-122"/>
                <a:ea typeface="华文楷体" panose="02010600040101010101" charset="-122"/>
                <a:cs typeface="华文楷体" panose="02010600040101010101" charset="-122"/>
              </a:rPr>
              <a:t>，是</a:t>
            </a:r>
            <a:r>
              <a:rPr lang="en-US" altLang="zh-CN" sz="1200">
                <a:latin typeface="华文楷体" panose="02010600040101010101" charset="-122"/>
                <a:ea typeface="华文楷体" panose="02010600040101010101" charset="-122"/>
                <a:cs typeface="华文楷体" panose="02010600040101010101" charset="-122"/>
              </a:rPr>
              <a:t>openai</a:t>
            </a:r>
            <a:r>
              <a:rPr lang="zh-CN" altLang="en-US" sz="1200">
                <a:latin typeface="华文楷体" panose="02010600040101010101" charset="-122"/>
                <a:ea typeface="华文楷体" panose="02010600040101010101" charset="-122"/>
                <a:cs typeface="华文楷体" panose="02010600040101010101" charset="-122"/>
              </a:rPr>
              <a:t>公司开发的大模型，全称为：Generative Pre-trained Transformer。首次在</a:t>
            </a:r>
            <a:r>
              <a:rPr lang="en-US" altLang="zh-CN" sz="1200">
                <a:latin typeface="华文楷体" panose="02010600040101010101" charset="-122"/>
                <a:ea typeface="华文楷体" panose="02010600040101010101" charset="-122"/>
                <a:cs typeface="华文楷体" panose="02010600040101010101" charset="-122"/>
              </a:rPr>
              <a:t>NLP</a:t>
            </a:r>
            <a:r>
              <a:rPr lang="zh-CN" altLang="en-US" sz="1200">
                <a:latin typeface="华文楷体" panose="02010600040101010101" charset="-122"/>
                <a:ea typeface="华文楷体" panose="02010600040101010101" charset="-122"/>
                <a:cs typeface="华文楷体" panose="02010600040101010101" charset="-122"/>
              </a:rPr>
              <a:t>领域提出了预训练</a:t>
            </a:r>
            <a:r>
              <a:rPr lang="en-US" altLang="zh-CN" sz="1200">
                <a:latin typeface="华文楷体" panose="02010600040101010101" charset="-122"/>
                <a:ea typeface="华文楷体" panose="02010600040101010101" charset="-122"/>
                <a:cs typeface="华文楷体" panose="02010600040101010101" charset="-122"/>
              </a:rPr>
              <a:t>+</a:t>
            </a:r>
            <a:r>
              <a:rPr lang="zh-CN" altLang="en-US" sz="1200">
                <a:latin typeface="华文楷体" panose="02010600040101010101" charset="-122"/>
                <a:ea typeface="华文楷体" panose="02010600040101010101" charset="-122"/>
                <a:cs typeface="华文楷体" panose="02010600040101010101" charset="-122"/>
              </a:rPr>
              <a:t>微调的思想。</a:t>
            </a:r>
            <a:endParaRPr lang="zh-CN" altLang="en-US" sz="1200">
              <a:latin typeface="华文楷体" panose="02010600040101010101" charset="-122"/>
              <a:ea typeface="华文楷体" panose="02010600040101010101" charset="-122"/>
              <a:cs typeface="华文楷体" panose="02010600040101010101" charset="-122"/>
            </a:endParaRPr>
          </a:p>
          <a:p>
            <a:endParaRPr lang="zh-CN" altLang="en-US" sz="1200">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论文名称：Improving Language Understanding</a:t>
            </a:r>
            <a:r>
              <a:rPr lang="en-US" altLang="zh-CN" sz="1200">
                <a:latin typeface="华文楷体" panose="02010600040101010101" charset="-122"/>
                <a:ea typeface="华文楷体" panose="02010600040101010101" charset="-122"/>
                <a:cs typeface="华文楷体" panose="02010600040101010101" charset="-122"/>
              </a:rPr>
              <a:t> </a:t>
            </a:r>
            <a:r>
              <a:rPr lang="zh-CN" altLang="en-US" sz="1200">
                <a:latin typeface="华文楷体" panose="02010600040101010101" charset="-122"/>
                <a:ea typeface="华文楷体" panose="02010600040101010101" charset="-122"/>
                <a:cs typeface="华文楷体" panose="02010600040101010101" charset="-122"/>
              </a:rPr>
              <a:t>by Generative Pre-Training。</a:t>
            </a:r>
            <a:endParaRPr lang="zh-CN" altLang="en-US" sz="1200">
              <a:latin typeface="华文楷体" panose="02010600040101010101" charset="-122"/>
              <a:ea typeface="华文楷体" panose="02010600040101010101" charset="-122"/>
              <a:cs typeface="华文楷体" panose="02010600040101010101" charset="-122"/>
            </a:endParaRPr>
          </a:p>
          <a:p>
            <a:endParaRPr lang="zh-CN" altLang="en-US" sz="1200">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论文地址：https://cdn.openai.com/research-covers/language-unsupervised/language_understanding_paper.pdf</a:t>
            </a:r>
            <a:endParaRPr lang="zh-CN" altLang="en-US" sz="1200">
              <a:latin typeface="华文楷体" panose="02010600040101010101" charset="-122"/>
              <a:ea typeface="华文楷体" panose="02010600040101010101" charset="-122"/>
              <a:cs typeface="华文楷体" panose="02010600040101010101" charset="-122"/>
            </a:endParaRPr>
          </a:p>
        </p:txBody>
      </p:sp>
      <p:sp>
        <p:nvSpPr>
          <p:cNvPr id="7" name="文本框 6"/>
          <p:cNvSpPr txBox="1"/>
          <p:nvPr/>
        </p:nvSpPr>
        <p:spPr>
          <a:xfrm>
            <a:off x="1027430" y="4029710"/>
            <a:ext cx="4669155" cy="2348865"/>
          </a:xfrm>
          <a:prstGeom prst="rect">
            <a:avLst/>
          </a:prstGeom>
          <a:noFill/>
          <a:ln>
            <a:solidFill>
              <a:schemeClr val="accent1"/>
            </a:solidFill>
          </a:ln>
        </p:spPr>
        <p:txBody>
          <a:bodyPr wrap="square" rtlCol="0">
            <a:noAutofit/>
          </a:bodyPr>
          <a:p>
            <a:pPr algn="ctr"/>
            <a:r>
              <a:rPr lang="en-US" altLang="zh-CN" sz="1200" b="1">
                <a:latin typeface="华文楷体" panose="02010600040101010101" charset="-122"/>
                <a:ea typeface="华文楷体" panose="02010600040101010101" charset="-122"/>
                <a:cs typeface="华文楷体" panose="02010600040101010101" charset="-122"/>
              </a:rPr>
              <a:t>2</a:t>
            </a:r>
            <a:r>
              <a:rPr lang="zh-CN" altLang="en-US" sz="1200" b="1">
                <a:latin typeface="华文楷体" panose="02010600040101010101" charset="-122"/>
                <a:ea typeface="华文楷体" panose="02010600040101010101" charset="-122"/>
                <a:cs typeface="华文楷体" panose="02010600040101010101" charset="-122"/>
              </a:rPr>
              <a:t>、</a:t>
            </a:r>
            <a:r>
              <a:rPr lang="en-US" altLang="zh-CN" sz="1200" b="1">
                <a:latin typeface="华文楷体" panose="02010600040101010101" charset="-122"/>
                <a:ea typeface="华文楷体" panose="02010600040101010101" charset="-122"/>
                <a:cs typeface="华文楷体" panose="02010600040101010101" charset="-122"/>
              </a:rPr>
              <a:t>GPT2</a:t>
            </a:r>
            <a:endParaRPr lang="en-US" altLang="zh-CN" sz="1200" b="1">
              <a:latin typeface="华文楷体" panose="02010600040101010101" charset="-122"/>
              <a:ea typeface="华文楷体" panose="02010600040101010101" charset="-122"/>
              <a:cs typeface="华文楷体" panose="02010600040101010101" charset="-122"/>
            </a:endParaRPr>
          </a:p>
          <a:p>
            <a:pPr algn="ctr"/>
            <a:endParaRPr lang="en-US" altLang="zh-CN" sz="1200" b="1">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扩大了数据量和模型容量，并首次提出了</a:t>
            </a:r>
            <a:r>
              <a:rPr lang="en-US" altLang="zh-CN" sz="1200">
                <a:latin typeface="华文楷体" panose="02010600040101010101" charset="-122"/>
                <a:ea typeface="华文楷体" panose="02010600040101010101" charset="-122"/>
                <a:cs typeface="华文楷体" panose="02010600040101010101" charset="-122"/>
              </a:rPr>
              <a:t>ZERO SHOT</a:t>
            </a:r>
            <a:r>
              <a:rPr lang="zh-CN" altLang="en-US" sz="1200">
                <a:latin typeface="华文楷体" panose="02010600040101010101" charset="-122"/>
                <a:ea typeface="华文楷体" panose="02010600040101010101" charset="-122"/>
                <a:cs typeface="华文楷体" panose="02010600040101010101" charset="-122"/>
              </a:rPr>
              <a:t>的思想。</a:t>
            </a:r>
            <a:endParaRPr lang="zh-CN" altLang="en-US" sz="1200">
              <a:latin typeface="华文楷体" panose="02010600040101010101" charset="-122"/>
              <a:ea typeface="华文楷体" panose="02010600040101010101" charset="-122"/>
              <a:cs typeface="华文楷体" panose="02010600040101010101" charset="-122"/>
            </a:endParaRPr>
          </a:p>
          <a:p>
            <a:endParaRPr lang="zh-CN" altLang="en-US" sz="1200">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论文名称：Language Models are Unsupervised Multitask Learners。</a:t>
            </a:r>
            <a:endParaRPr lang="zh-CN" altLang="en-US" sz="1200">
              <a:latin typeface="华文楷体" panose="02010600040101010101" charset="-122"/>
              <a:ea typeface="华文楷体" panose="02010600040101010101" charset="-122"/>
              <a:cs typeface="华文楷体" panose="02010600040101010101" charset="-122"/>
            </a:endParaRPr>
          </a:p>
          <a:p>
            <a:endParaRPr lang="zh-CN" altLang="en-US" sz="1200">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论文地址：https://insightcivic.s3.us-east-1.amazonaws.com/language-models.pdf</a:t>
            </a:r>
            <a:endParaRPr lang="zh-CN" altLang="en-US" sz="1200">
              <a:latin typeface="华文楷体" panose="02010600040101010101" charset="-122"/>
              <a:ea typeface="华文楷体" panose="02010600040101010101" charset="-122"/>
              <a:cs typeface="华文楷体" panose="02010600040101010101" charset="-122"/>
            </a:endParaRPr>
          </a:p>
        </p:txBody>
      </p:sp>
      <p:sp>
        <p:nvSpPr>
          <p:cNvPr id="8" name="文本框 7"/>
          <p:cNvSpPr txBox="1"/>
          <p:nvPr/>
        </p:nvSpPr>
        <p:spPr>
          <a:xfrm>
            <a:off x="6765925" y="1315720"/>
            <a:ext cx="4669155" cy="2348865"/>
          </a:xfrm>
          <a:prstGeom prst="rect">
            <a:avLst/>
          </a:prstGeom>
          <a:noFill/>
          <a:ln>
            <a:solidFill>
              <a:schemeClr val="accent1"/>
            </a:solidFill>
          </a:ln>
        </p:spPr>
        <p:txBody>
          <a:bodyPr wrap="square" rtlCol="0">
            <a:noAutofit/>
          </a:bodyPr>
          <a:p>
            <a:pPr algn="ctr"/>
            <a:r>
              <a:rPr lang="en-US" altLang="zh-CN" sz="1200" b="1">
                <a:latin typeface="华文楷体" panose="02010600040101010101" charset="-122"/>
                <a:ea typeface="华文楷体" panose="02010600040101010101" charset="-122"/>
                <a:cs typeface="华文楷体" panose="02010600040101010101" charset="-122"/>
              </a:rPr>
              <a:t>3</a:t>
            </a:r>
            <a:r>
              <a:rPr lang="zh-CN" altLang="en-US" sz="1200" b="1">
                <a:latin typeface="华文楷体" panose="02010600040101010101" charset="-122"/>
                <a:ea typeface="华文楷体" panose="02010600040101010101" charset="-122"/>
                <a:cs typeface="华文楷体" panose="02010600040101010101" charset="-122"/>
              </a:rPr>
              <a:t>、</a:t>
            </a:r>
            <a:r>
              <a:rPr lang="en-US" altLang="zh-CN" sz="1200" b="1">
                <a:latin typeface="华文楷体" panose="02010600040101010101" charset="-122"/>
                <a:ea typeface="华文楷体" panose="02010600040101010101" charset="-122"/>
                <a:cs typeface="华文楷体" panose="02010600040101010101" charset="-122"/>
              </a:rPr>
              <a:t>GPT3</a:t>
            </a:r>
            <a:endParaRPr lang="en-US" altLang="zh-CN" sz="1200" b="1">
              <a:latin typeface="华文楷体" panose="02010600040101010101" charset="-122"/>
              <a:ea typeface="华文楷体" panose="02010600040101010101" charset="-122"/>
              <a:cs typeface="华文楷体" panose="02010600040101010101" charset="-122"/>
            </a:endParaRPr>
          </a:p>
          <a:p>
            <a:pPr algn="ctr"/>
            <a:endParaRPr lang="en-US" altLang="zh-CN" sz="1200" b="1">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继续扩大了数据量和模型容量，将模型提升了</a:t>
            </a:r>
            <a:r>
              <a:rPr lang="en-US" altLang="zh-CN" sz="1200">
                <a:latin typeface="华文楷体" panose="02010600040101010101" charset="-122"/>
                <a:ea typeface="华文楷体" panose="02010600040101010101" charset="-122"/>
                <a:cs typeface="华文楷体" panose="02010600040101010101" charset="-122"/>
              </a:rPr>
              <a:t>175B</a:t>
            </a:r>
            <a:r>
              <a:rPr lang="zh-CN" altLang="en-US" sz="1200">
                <a:latin typeface="华文楷体" panose="02010600040101010101" charset="-122"/>
                <a:ea typeface="华文楷体" panose="02010600040101010101" charset="-122"/>
                <a:cs typeface="华文楷体" panose="02010600040101010101" charset="-122"/>
              </a:rPr>
              <a:t>规模，并在</a:t>
            </a:r>
            <a:r>
              <a:rPr lang="en-US" altLang="zh-CN" sz="1200">
                <a:latin typeface="华文楷体" panose="02010600040101010101" charset="-122"/>
                <a:ea typeface="华文楷体" panose="02010600040101010101" charset="-122"/>
                <a:cs typeface="华文楷体" panose="02010600040101010101" charset="-122"/>
              </a:rPr>
              <a:t>FEW SHOT</a:t>
            </a:r>
            <a:r>
              <a:rPr lang="zh-CN" altLang="en-US" sz="1200">
                <a:latin typeface="华文楷体" panose="02010600040101010101" charset="-122"/>
                <a:ea typeface="华文楷体" panose="02010600040101010101" charset="-122"/>
                <a:cs typeface="华文楷体" panose="02010600040101010101" charset="-122"/>
              </a:rPr>
              <a:t>设置下取得了惊艳的效果。</a:t>
            </a:r>
            <a:endParaRPr lang="zh-CN" altLang="en-US" sz="1200">
              <a:latin typeface="华文楷体" panose="02010600040101010101" charset="-122"/>
              <a:ea typeface="华文楷体" panose="02010600040101010101" charset="-122"/>
              <a:cs typeface="华文楷体" panose="02010600040101010101" charset="-122"/>
            </a:endParaRPr>
          </a:p>
          <a:p>
            <a:endParaRPr lang="zh-CN" altLang="en-US" sz="1200">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论文名称：Language Models are Few-Shot Learners。</a:t>
            </a:r>
            <a:endParaRPr lang="zh-CN" altLang="en-US" sz="1200">
              <a:latin typeface="华文楷体" panose="02010600040101010101" charset="-122"/>
              <a:ea typeface="华文楷体" panose="02010600040101010101" charset="-122"/>
              <a:cs typeface="华文楷体" panose="02010600040101010101" charset="-122"/>
            </a:endParaRPr>
          </a:p>
          <a:p>
            <a:endParaRPr lang="zh-CN" altLang="en-US" sz="1200">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论文地址：https://splab.sdu.edu.cn/GPT3.pdf</a:t>
            </a:r>
            <a:endParaRPr lang="zh-CN" altLang="en-US" sz="1200">
              <a:latin typeface="华文楷体" panose="02010600040101010101" charset="-122"/>
              <a:ea typeface="华文楷体" panose="02010600040101010101" charset="-122"/>
              <a:cs typeface="华文楷体" panose="02010600040101010101" charset="-122"/>
            </a:endParaRPr>
          </a:p>
        </p:txBody>
      </p:sp>
      <p:sp>
        <p:nvSpPr>
          <p:cNvPr id="9" name="文本框 8"/>
          <p:cNvSpPr txBox="1"/>
          <p:nvPr/>
        </p:nvSpPr>
        <p:spPr>
          <a:xfrm>
            <a:off x="6765925" y="4029710"/>
            <a:ext cx="4669155" cy="2348865"/>
          </a:xfrm>
          <a:prstGeom prst="rect">
            <a:avLst/>
          </a:prstGeom>
          <a:noFill/>
          <a:ln>
            <a:solidFill>
              <a:schemeClr val="accent1"/>
            </a:solidFill>
          </a:ln>
        </p:spPr>
        <p:txBody>
          <a:bodyPr wrap="square" rtlCol="0">
            <a:noAutofit/>
          </a:bodyPr>
          <a:p>
            <a:pPr algn="ctr"/>
            <a:r>
              <a:rPr lang="en-US" altLang="zh-CN" sz="1200" b="1">
                <a:latin typeface="华文楷体" panose="02010600040101010101" charset="-122"/>
                <a:ea typeface="华文楷体" panose="02010600040101010101" charset="-122"/>
                <a:cs typeface="华文楷体" panose="02010600040101010101" charset="-122"/>
              </a:rPr>
              <a:t>4</a:t>
            </a:r>
            <a:r>
              <a:rPr lang="zh-CN" altLang="en-US" sz="1200" b="1">
                <a:latin typeface="华文楷体" panose="02010600040101010101" charset="-122"/>
                <a:ea typeface="华文楷体" panose="02010600040101010101" charset="-122"/>
                <a:cs typeface="华文楷体" panose="02010600040101010101" charset="-122"/>
              </a:rPr>
              <a:t>、</a:t>
            </a:r>
            <a:r>
              <a:rPr lang="en-US" altLang="zh-CN" sz="1200" b="1">
                <a:latin typeface="华文楷体" panose="02010600040101010101" charset="-122"/>
                <a:ea typeface="华文楷体" panose="02010600040101010101" charset="-122"/>
                <a:cs typeface="华文楷体" panose="02010600040101010101" charset="-122"/>
              </a:rPr>
              <a:t>InstructGPT</a:t>
            </a:r>
            <a:endParaRPr lang="en-US" altLang="zh-CN" sz="1200" b="1">
              <a:latin typeface="华文楷体" panose="02010600040101010101" charset="-122"/>
              <a:ea typeface="华文楷体" panose="02010600040101010101" charset="-122"/>
              <a:cs typeface="华文楷体" panose="02010600040101010101" charset="-122"/>
            </a:endParaRPr>
          </a:p>
          <a:p>
            <a:pPr algn="ctr"/>
            <a:endParaRPr lang="en-US" altLang="zh-CN" sz="1200" b="1">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为解决</a:t>
            </a:r>
            <a:r>
              <a:rPr lang="en-US" altLang="zh-CN" sz="1200">
                <a:latin typeface="华文楷体" panose="02010600040101010101" charset="-122"/>
                <a:ea typeface="华文楷体" panose="02010600040101010101" charset="-122"/>
                <a:cs typeface="华文楷体" panose="02010600040101010101" charset="-122"/>
              </a:rPr>
              <a:t>GPT3</a:t>
            </a:r>
            <a:r>
              <a:rPr lang="zh-CN" altLang="en-US" sz="1200">
                <a:latin typeface="华文楷体" panose="02010600040101010101" charset="-122"/>
                <a:ea typeface="华文楷体" panose="02010600040101010101" charset="-122"/>
                <a:cs typeface="华文楷体" panose="02010600040101010101" charset="-122"/>
              </a:rPr>
              <a:t>会产生不真实、无帮助、有毒的内容，</a:t>
            </a:r>
            <a:r>
              <a:rPr lang="en-US" altLang="zh-CN" sz="1200">
                <a:latin typeface="华文楷体" panose="02010600040101010101" charset="-122"/>
                <a:ea typeface="华文楷体" panose="02010600040101010101" charset="-122"/>
                <a:cs typeface="华文楷体" panose="02010600040101010101" charset="-122"/>
              </a:rPr>
              <a:t>InstructGPT</a:t>
            </a:r>
            <a:r>
              <a:rPr lang="zh-CN" altLang="en-US" sz="1200">
                <a:latin typeface="华文楷体" panose="02010600040101010101" charset="-122"/>
                <a:ea typeface="华文楷体" panose="02010600040101010101" charset="-122"/>
                <a:cs typeface="华文楷体" panose="02010600040101010101" charset="-122"/>
              </a:rPr>
              <a:t>提出了基于人类反馈进行对齐的思想，并取出了很好的效果。</a:t>
            </a:r>
            <a:endParaRPr lang="zh-CN" altLang="en-US" sz="1200">
              <a:latin typeface="华文楷体" panose="02010600040101010101" charset="-122"/>
              <a:ea typeface="华文楷体" panose="02010600040101010101" charset="-122"/>
              <a:cs typeface="华文楷体" panose="02010600040101010101" charset="-122"/>
            </a:endParaRPr>
          </a:p>
          <a:p>
            <a:endParaRPr lang="zh-CN" altLang="en-US" sz="1200">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论文名称：Training language models to follow instructions</a:t>
            </a:r>
            <a:endParaRPr lang="zh-CN" altLang="en-US" sz="1200">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with human feedback。</a:t>
            </a:r>
            <a:endParaRPr lang="zh-CN" altLang="en-US" sz="1200">
              <a:latin typeface="华文楷体" panose="02010600040101010101" charset="-122"/>
              <a:ea typeface="华文楷体" panose="02010600040101010101" charset="-122"/>
              <a:cs typeface="华文楷体" panose="02010600040101010101" charset="-122"/>
            </a:endParaRPr>
          </a:p>
          <a:p>
            <a:endParaRPr lang="zh-CN" altLang="en-US" sz="1200">
              <a:latin typeface="华文楷体" panose="02010600040101010101" charset="-122"/>
              <a:ea typeface="华文楷体" panose="02010600040101010101" charset="-122"/>
              <a:cs typeface="华文楷体" panose="02010600040101010101" charset="-122"/>
            </a:endParaRPr>
          </a:p>
          <a:p>
            <a:r>
              <a:rPr lang="zh-CN" altLang="en-US" sz="1200">
                <a:latin typeface="华文楷体" panose="02010600040101010101" charset="-122"/>
                <a:ea typeface="华文楷体" panose="02010600040101010101" charset="-122"/>
                <a:cs typeface="华文楷体" panose="02010600040101010101" charset="-122"/>
              </a:rPr>
              <a:t>论文地址：https://cdn.openai.com/papers/Training_language_models_to_follow_instructions_with_human_feedback.pdf</a:t>
            </a:r>
            <a:endParaRPr lang="zh-CN" altLang="en-US" sz="1200">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二</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GPT-1</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简介</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9167495" cy="3554095"/>
          </a:xfrm>
          <a:prstGeom prst="rect">
            <a:avLst/>
          </a:prstGeom>
          <a:noFill/>
        </p:spPr>
        <p:txBody>
          <a:bodyPr wrap="square" rtlCol="0">
            <a:noAutofit/>
          </a:bodyPr>
          <a:p>
            <a:r>
              <a:rPr lang="zh-CN" altLang="en-US" b="1">
                <a:latin typeface="华文楷体" panose="02010600040101010101" charset="-122"/>
                <a:ea typeface="华文楷体" panose="02010600040101010101" charset="-122"/>
                <a:cs typeface="华文楷体" panose="02010600040101010101" charset="-122"/>
              </a:rPr>
              <a:t>简介：</a:t>
            </a:r>
            <a:r>
              <a:rPr lang="en-US" altLang="zh-CN">
                <a:latin typeface="华文楷体" panose="02010600040101010101" charset="-122"/>
                <a:ea typeface="华文楷体" panose="02010600040101010101" charset="-122"/>
                <a:cs typeface="华文楷体" panose="02010600040101010101" charset="-122"/>
              </a:rPr>
              <a:t>NLP</a:t>
            </a:r>
            <a:r>
              <a:rPr lang="zh-CN" altLang="en-US">
                <a:latin typeface="华文楷体" panose="02010600040101010101" charset="-122"/>
                <a:ea typeface="华文楷体" panose="02010600040101010101" charset="-122"/>
                <a:cs typeface="华文楷体" panose="02010600040101010101" charset="-122"/>
              </a:rPr>
              <a:t>大多数任务需要人工标注数据，这既耗时，又昂贵。</a:t>
            </a:r>
            <a:r>
              <a:rPr lang="en-US" altLang="zh-CN">
                <a:latin typeface="华文楷体" panose="02010600040101010101" charset="-122"/>
                <a:ea typeface="华文楷体" panose="02010600040101010101" charset="-122"/>
                <a:cs typeface="华文楷体" panose="02010600040101010101" charset="-122"/>
              </a:rPr>
              <a:t>openai</a:t>
            </a:r>
            <a:r>
              <a:rPr lang="zh-CN" altLang="en-US">
                <a:latin typeface="华文楷体" panose="02010600040101010101" charset="-122"/>
                <a:ea typeface="华文楷体" panose="02010600040101010101" charset="-122"/>
                <a:cs typeface="华文楷体" panose="02010600040101010101" charset="-122"/>
              </a:rPr>
              <a:t>团队提出了基于未标注的文本和</a:t>
            </a:r>
            <a:r>
              <a:rPr lang="en-US" altLang="zh-CN">
                <a:latin typeface="华文楷体" panose="02010600040101010101" charset="-122"/>
                <a:ea typeface="华文楷体" panose="02010600040101010101" charset="-122"/>
                <a:cs typeface="华文楷体" panose="02010600040101010101" charset="-122"/>
              </a:rPr>
              <a:t>transformer</a:t>
            </a:r>
            <a:r>
              <a:rPr lang="zh-CN" altLang="en-US">
                <a:latin typeface="华文楷体" panose="02010600040101010101" charset="-122"/>
                <a:ea typeface="华文楷体" panose="02010600040101010101" charset="-122"/>
                <a:cs typeface="华文楷体" panose="02010600040101010101" charset="-122"/>
              </a:rPr>
              <a:t>的解码器进行自监督学习，得到一个预训练的语言模型，然后仅需将输入进行一些改动，就可以将预训练模型用于各种</a:t>
            </a:r>
            <a:r>
              <a:rPr lang="en-US" altLang="zh-CN">
                <a:latin typeface="华文楷体" panose="02010600040101010101" charset="-122"/>
                <a:ea typeface="华文楷体" panose="02010600040101010101" charset="-122"/>
                <a:cs typeface="华文楷体" panose="02010600040101010101" charset="-122"/>
              </a:rPr>
              <a:t>NLP</a:t>
            </a:r>
            <a:r>
              <a:rPr lang="zh-CN" altLang="en-US">
                <a:latin typeface="华文楷体" panose="02010600040101010101" charset="-122"/>
                <a:ea typeface="华文楷体" panose="02010600040101010101" charset="-122"/>
                <a:cs typeface="华文楷体" panose="02010600040101010101" charset="-122"/>
              </a:rPr>
              <a:t>任务上，称为微调。在</a:t>
            </a:r>
            <a:r>
              <a:rPr lang="en-US" altLang="zh-CN">
                <a:latin typeface="华文楷体" panose="02010600040101010101" charset="-122"/>
                <a:ea typeface="华文楷体" panose="02010600040101010101" charset="-122"/>
                <a:cs typeface="华文楷体" panose="02010600040101010101" charset="-122"/>
              </a:rPr>
              <a:t>12</a:t>
            </a:r>
            <a:r>
              <a:rPr lang="zh-CN" altLang="en-US">
                <a:latin typeface="华文楷体" panose="02010600040101010101" charset="-122"/>
                <a:ea typeface="华文楷体" panose="02010600040101010101" charset="-122"/>
                <a:cs typeface="华文楷体" panose="02010600040101010101" charset="-122"/>
              </a:rPr>
              <a:t>项任务评估中，有</a:t>
            </a:r>
            <a:r>
              <a:rPr lang="en-US" altLang="zh-CN">
                <a:latin typeface="华文楷体" panose="02010600040101010101" charset="-122"/>
                <a:ea typeface="华文楷体" panose="02010600040101010101" charset="-122"/>
                <a:cs typeface="华文楷体" panose="02010600040101010101" charset="-122"/>
              </a:rPr>
              <a:t>9</a:t>
            </a:r>
            <a:r>
              <a:rPr lang="zh-CN" altLang="en-US">
                <a:latin typeface="华文楷体" panose="02010600040101010101" charset="-122"/>
                <a:ea typeface="华文楷体" panose="02010600040101010101" charset="-122"/>
                <a:cs typeface="华文楷体" panose="02010600040101010101" charset="-122"/>
              </a:rPr>
              <a:t>项有显著改进，比如在常识推理（故事完形填空测试）中有</a:t>
            </a:r>
            <a:r>
              <a:rPr lang="en-US" altLang="zh-CN">
                <a:latin typeface="华文楷体" panose="02010600040101010101" charset="-122"/>
                <a:ea typeface="华文楷体" panose="02010600040101010101" charset="-122"/>
                <a:cs typeface="华文楷体" panose="02010600040101010101" charset="-122"/>
              </a:rPr>
              <a:t>8.9%</a:t>
            </a:r>
            <a:r>
              <a:rPr lang="zh-CN" altLang="en-US">
                <a:latin typeface="华文楷体" panose="02010600040101010101" charset="-122"/>
                <a:ea typeface="华文楷体" panose="02010600040101010101" charset="-122"/>
                <a:cs typeface="华文楷体" panose="02010600040101010101" charset="-122"/>
              </a:rPr>
              <a:t>的绝对改进，在问答任务（</a:t>
            </a:r>
            <a:r>
              <a:rPr lang="en-US" altLang="zh-CN">
                <a:latin typeface="华文楷体" panose="02010600040101010101" charset="-122"/>
                <a:ea typeface="华文楷体" panose="02010600040101010101" charset="-122"/>
                <a:cs typeface="华文楷体" panose="02010600040101010101" charset="-122"/>
              </a:rPr>
              <a:t>RACE</a:t>
            </a:r>
            <a:r>
              <a:rPr lang="zh-CN" altLang="en-US">
                <a:latin typeface="华文楷体" panose="02010600040101010101" charset="-122"/>
                <a:ea typeface="华文楷体" panose="02010600040101010101" charset="-122"/>
                <a:cs typeface="华文楷体" panose="02010600040101010101" charset="-122"/>
              </a:rPr>
              <a:t>）中有</a:t>
            </a:r>
            <a:r>
              <a:rPr lang="en-US" altLang="zh-CN">
                <a:latin typeface="华文楷体" panose="02010600040101010101" charset="-122"/>
                <a:ea typeface="华文楷体" panose="02010600040101010101" charset="-122"/>
                <a:cs typeface="华文楷体" panose="02010600040101010101" charset="-122"/>
              </a:rPr>
              <a:t>5.7%</a:t>
            </a:r>
            <a:r>
              <a:rPr lang="zh-CN" altLang="en-US">
                <a:latin typeface="华文楷体" panose="02010600040101010101" charset="-122"/>
                <a:ea typeface="华文楷体" panose="02010600040101010101" charset="-122"/>
                <a:cs typeface="华文楷体" panose="02010600040101010101" charset="-122"/>
              </a:rPr>
              <a:t>的改进，在文本蕴含（</a:t>
            </a:r>
            <a:r>
              <a:rPr lang="en-US" altLang="zh-CN">
                <a:latin typeface="华文楷体" panose="02010600040101010101" charset="-122"/>
                <a:ea typeface="华文楷体" panose="02010600040101010101" charset="-122"/>
                <a:cs typeface="华文楷体" panose="02010600040101010101" charset="-122"/>
              </a:rPr>
              <a:t>MultiNLI</a:t>
            </a:r>
            <a:r>
              <a:rPr lang="zh-CN" altLang="en-US">
                <a:latin typeface="华文楷体" panose="02010600040101010101" charset="-122"/>
                <a:ea typeface="华文楷体" panose="02010600040101010101" charset="-122"/>
                <a:cs typeface="华文楷体" panose="02010600040101010101" charset="-122"/>
              </a:rPr>
              <a:t>）中</a:t>
            </a:r>
            <a:r>
              <a:rPr lang="en-US" altLang="zh-CN">
                <a:latin typeface="华文楷体" panose="02010600040101010101" charset="-122"/>
                <a:ea typeface="华文楷体" panose="02010600040101010101" charset="-122"/>
                <a:cs typeface="华文楷体" panose="02010600040101010101" charset="-122"/>
              </a:rPr>
              <a:t>1.5%</a:t>
            </a:r>
            <a:r>
              <a:rPr lang="zh-CN" altLang="en-US">
                <a:latin typeface="华文楷体" panose="02010600040101010101" charset="-122"/>
                <a:ea typeface="华文楷体" panose="02010600040101010101" charset="-122"/>
                <a:cs typeface="华文楷体" panose="02010600040101010101" charset="-122"/>
              </a:rPr>
              <a:t>的改进。</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二</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GPT-1</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方案</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9167495" cy="4732655"/>
          </a:xfrm>
          <a:prstGeom prst="rect">
            <a:avLst/>
          </a:prstGeom>
          <a:noFill/>
        </p:spPr>
        <p:txBody>
          <a:bodyPr wrap="square" rtlCol="0">
            <a:noAutofit/>
          </a:bodyPr>
          <a:p>
            <a:r>
              <a:rPr lang="zh-CN" altLang="en-US" b="1">
                <a:latin typeface="华文楷体" panose="02010600040101010101" charset="-122"/>
                <a:ea typeface="华文楷体" panose="02010600040101010101" charset="-122"/>
                <a:sym typeface="+mn-ea"/>
              </a:rPr>
              <a:t>预训练：</a:t>
            </a:r>
            <a:r>
              <a:rPr lang="zh-CN" altLang="en-US">
                <a:latin typeface="华文楷体" panose="02010600040101010101" charset="-122"/>
                <a:ea typeface="华文楷体" panose="02010600040101010101" charset="-122"/>
                <a:sym typeface="+mn-ea"/>
              </a:rPr>
              <a:t>基于文本串进行自监督训练，使用标准语言模型来最大下面的似然函数</a:t>
            </a:r>
            <a:r>
              <a:rPr lang="en-US" altLang="zh-CN">
                <a:latin typeface="华文楷体" panose="02010600040101010101" charset="-122"/>
                <a:ea typeface="华文楷体" panose="02010600040101010101" charset="-122"/>
                <a:sym typeface="+mn-ea"/>
              </a:rPr>
              <a:t>L1</a:t>
            </a:r>
            <a:r>
              <a:rPr lang="zh-CN" altLang="en-US">
                <a:latin typeface="华文楷体" panose="02010600040101010101" charset="-122"/>
                <a:ea typeface="华文楷体" panose="02010600040101010101" charset="-122"/>
                <a:sym typeface="+mn-ea"/>
              </a:rPr>
              <a:t>，这里</a:t>
            </a:r>
            <a:r>
              <a:rPr lang="en-US" altLang="zh-CN">
                <a:latin typeface="华文楷体" panose="02010600040101010101" charset="-122"/>
                <a:ea typeface="华文楷体" panose="02010600040101010101" charset="-122"/>
                <a:sym typeface="+mn-ea"/>
              </a:rPr>
              <a:t>k</a:t>
            </a:r>
            <a:r>
              <a:rPr lang="zh-CN" altLang="en-US">
                <a:latin typeface="华文楷体" panose="02010600040101010101" charset="-122"/>
                <a:ea typeface="华文楷体" panose="02010600040101010101" charset="-122"/>
                <a:sym typeface="+mn-ea"/>
              </a:rPr>
              <a:t>是内容窗口，条件概率</a:t>
            </a:r>
            <a:r>
              <a:rPr lang="en-US" altLang="zh-CN">
                <a:latin typeface="华文楷体" panose="02010600040101010101" charset="-122"/>
                <a:ea typeface="华文楷体" panose="02010600040101010101" charset="-122"/>
                <a:sym typeface="+mn-ea"/>
              </a:rPr>
              <a:t>P</a:t>
            </a:r>
            <a:r>
              <a:rPr lang="zh-CN" altLang="en-US">
                <a:latin typeface="华文楷体" panose="02010600040101010101" charset="-122"/>
                <a:ea typeface="华文楷体" panose="02010600040101010101" charset="-122"/>
                <a:sym typeface="+mn-ea"/>
              </a:rPr>
              <a:t>是带参数</a:t>
            </a:r>
            <a:r>
              <a:rPr lang="zh-CN" altLang="en-US">
                <a:latin typeface="Arial" panose="020B0604020202020204" pitchFamily="34" charset="0"/>
                <a:ea typeface="华文楷体" panose="02010600040101010101" charset="-122"/>
                <a:cs typeface="Arial" panose="020B0604020202020204" pitchFamily="34" charset="0"/>
                <a:sym typeface="+mn-ea"/>
              </a:rPr>
              <a:t>θ的神经网络模型。</a:t>
            </a:r>
            <a:endParaRPr lang="zh-CN" altLang="en-US">
              <a:latin typeface="华文楷体" panose="02010600040101010101" charset="-122"/>
              <a:ea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P(u)</a:t>
            </a:r>
            <a:r>
              <a:rPr lang="zh-CN" altLang="en-US">
                <a:latin typeface="华文楷体" panose="02010600040101010101" charset="-122"/>
                <a:ea typeface="华文楷体" panose="02010600040101010101" charset="-122"/>
                <a:cs typeface="华文楷体" panose="02010600040101010101" charset="-122"/>
              </a:rPr>
              <a:t>的计算过程见下公式：首先将输入映射到</a:t>
            </a:r>
            <a:r>
              <a:rPr lang="en-US" altLang="zh-CN">
                <a:latin typeface="华文楷体" panose="02010600040101010101" charset="-122"/>
                <a:ea typeface="华文楷体" panose="02010600040101010101" charset="-122"/>
                <a:cs typeface="华文楷体" panose="02010600040101010101" charset="-122"/>
              </a:rPr>
              <a:t>embedding</a:t>
            </a:r>
            <a:r>
              <a:rPr lang="zh-CN" altLang="en-US">
                <a:latin typeface="华文楷体" panose="02010600040101010101" charset="-122"/>
                <a:ea typeface="华文楷体" panose="02010600040101010101" charset="-122"/>
                <a:cs typeface="华文楷体" panose="02010600040101010101" charset="-122"/>
              </a:rPr>
              <a:t>层的向量，并加上位置向量，得到</a:t>
            </a:r>
            <a:r>
              <a:rPr lang="en-US" altLang="zh-CN">
                <a:latin typeface="华文楷体" panose="02010600040101010101" charset="-122"/>
                <a:ea typeface="华文楷体" panose="02010600040101010101" charset="-122"/>
                <a:cs typeface="华文楷体" panose="02010600040101010101" charset="-122"/>
              </a:rPr>
              <a:t>h0</a:t>
            </a:r>
            <a:r>
              <a:rPr lang="zh-CN" altLang="en-US">
                <a:latin typeface="华文楷体" panose="02010600040101010101" charset="-122"/>
                <a:ea typeface="华文楷体" panose="02010600040101010101" charset="-122"/>
                <a:cs typeface="华文楷体" panose="02010600040101010101" charset="-122"/>
              </a:rPr>
              <a:t>，然后经过一个多层的</a:t>
            </a:r>
            <a:r>
              <a:rPr lang="en-US" altLang="zh-CN">
                <a:latin typeface="华文楷体" panose="02010600040101010101" charset="-122"/>
                <a:ea typeface="华文楷体" panose="02010600040101010101" charset="-122"/>
                <a:cs typeface="华文楷体" panose="02010600040101010101" charset="-122"/>
              </a:rPr>
              <a:t>transformer</a:t>
            </a:r>
            <a:r>
              <a:rPr lang="zh-CN" altLang="en-US">
                <a:latin typeface="华文楷体" panose="02010600040101010101" charset="-122"/>
                <a:ea typeface="华文楷体" panose="02010600040101010101" charset="-122"/>
                <a:cs typeface="华文楷体" panose="02010600040101010101" charset="-122"/>
              </a:rPr>
              <a:t>解码器到</a:t>
            </a:r>
            <a:r>
              <a:rPr lang="en-US" altLang="zh-CN">
                <a:latin typeface="华文楷体" panose="02010600040101010101" charset="-122"/>
                <a:ea typeface="华文楷体" panose="02010600040101010101" charset="-122"/>
                <a:cs typeface="华文楷体" panose="02010600040101010101" charset="-122"/>
              </a:rPr>
              <a:t>hl</a:t>
            </a:r>
            <a:r>
              <a:rPr lang="zh-CN" altLang="en-US">
                <a:latin typeface="华文楷体" panose="02010600040101010101" charset="-122"/>
                <a:ea typeface="华文楷体" panose="02010600040101010101" charset="-122"/>
                <a:cs typeface="华文楷体" panose="02010600040101010101" charset="-122"/>
              </a:rPr>
              <a:t>，最后进行</a:t>
            </a:r>
            <a:r>
              <a:rPr lang="en-US" altLang="zh-CN">
                <a:latin typeface="华文楷体" panose="02010600040101010101" charset="-122"/>
                <a:ea typeface="华文楷体" panose="02010600040101010101" charset="-122"/>
                <a:cs typeface="华文楷体" panose="02010600040101010101" charset="-122"/>
              </a:rPr>
              <a:t>unembedding</a:t>
            </a:r>
            <a:r>
              <a:rPr lang="zh-CN" altLang="en-US">
                <a:latin typeface="华文楷体" panose="02010600040101010101" charset="-122"/>
                <a:ea typeface="华文楷体" panose="02010600040101010101" charset="-122"/>
                <a:cs typeface="华文楷体" panose="02010600040101010101" charset="-122"/>
              </a:rPr>
              <a:t>变换和</a:t>
            </a:r>
            <a:r>
              <a:rPr lang="en-US" altLang="zh-CN">
                <a:latin typeface="华文楷体" panose="02010600040101010101" charset="-122"/>
                <a:ea typeface="华文楷体" panose="02010600040101010101" charset="-122"/>
                <a:cs typeface="华文楷体" panose="02010600040101010101" charset="-122"/>
              </a:rPr>
              <a:t>softmax</a:t>
            </a:r>
            <a:r>
              <a:rPr lang="zh-CN" altLang="en-US">
                <a:latin typeface="华文楷体" panose="02010600040101010101" charset="-122"/>
                <a:ea typeface="华文楷体" panose="02010600040101010101" charset="-122"/>
                <a:cs typeface="华文楷体" panose="02010600040101010101" charset="-122"/>
              </a:rPr>
              <a:t>变换得到下一个词</a:t>
            </a:r>
            <a:r>
              <a:rPr lang="en-US" altLang="zh-CN">
                <a:latin typeface="华文楷体" panose="02010600040101010101" charset="-122"/>
                <a:ea typeface="华文楷体" panose="02010600040101010101" charset="-122"/>
                <a:cs typeface="华文楷体" panose="02010600040101010101" charset="-122"/>
              </a:rPr>
              <a:t>u</a:t>
            </a:r>
            <a:r>
              <a:rPr lang="zh-CN" altLang="en-US">
                <a:latin typeface="华文楷体" panose="02010600040101010101" charset="-122"/>
                <a:ea typeface="华文楷体" panose="02010600040101010101" charset="-122"/>
                <a:cs typeface="华文楷体" panose="02010600040101010101" charset="-122"/>
              </a:rPr>
              <a:t>的预测概率分布。</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p:txBody>
      </p:sp>
      <p:pic>
        <p:nvPicPr>
          <p:cNvPr id="10" name="图片 9"/>
          <p:cNvPicPr>
            <a:picLocks noChangeAspect="1"/>
          </p:cNvPicPr>
          <p:nvPr/>
        </p:nvPicPr>
        <p:blipFill>
          <a:blip r:embed="rId1"/>
          <a:stretch>
            <a:fillRect/>
          </a:stretch>
        </p:blipFill>
        <p:spPr>
          <a:xfrm>
            <a:off x="4381500" y="2208530"/>
            <a:ext cx="3168015" cy="530225"/>
          </a:xfrm>
          <a:prstGeom prst="rect">
            <a:avLst/>
          </a:prstGeom>
        </p:spPr>
      </p:pic>
      <p:pic>
        <p:nvPicPr>
          <p:cNvPr id="11" name="图片 10"/>
          <p:cNvPicPr>
            <a:picLocks noChangeAspect="1"/>
          </p:cNvPicPr>
          <p:nvPr/>
        </p:nvPicPr>
        <p:blipFill>
          <a:blip r:embed="rId2"/>
          <a:stretch>
            <a:fillRect/>
          </a:stretch>
        </p:blipFill>
        <p:spPr>
          <a:xfrm>
            <a:off x="4236085" y="4433570"/>
            <a:ext cx="3459480" cy="7740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二</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GPT-1</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方案</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9167495" cy="5475605"/>
          </a:xfrm>
          <a:prstGeom prst="rect">
            <a:avLst/>
          </a:prstGeom>
          <a:noFill/>
        </p:spPr>
        <p:txBody>
          <a:bodyPr wrap="square" rtlCol="0">
            <a:noAutofit/>
          </a:bodyPr>
          <a:p>
            <a:r>
              <a:rPr lang="zh-CN" altLang="en-US" b="1">
                <a:latin typeface="华文楷体" panose="02010600040101010101" charset="-122"/>
                <a:ea typeface="华文楷体" panose="02010600040101010101" charset="-122"/>
                <a:cs typeface="华文楷体" panose="02010600040101010101" charset="-122"/>
              </a:rPr>
              <a:t>微调：</a:t>
            </a:r>
            <a:r>
              <a:rPr lang="zh-CN" altLang="en-US">
                <a:latin typeface="华文楷体" panose="02010600040101010101" charset="-122"/>
                <a:ea typeface="华文楷体" panose="02010600040101010101" charset="-122"/>
                <a:cs typeface="华文楷体" panose="02010600040101010101" charset="-122"/>
              </a:rPr>
              <a:t>可用于等多种任务。假如输入是（</a:t>
            </a:r>
            <a:r>
              <a:rPr lang="en-US" altLang="zh-CN">
                <a:latin typeface="华文楷体" panose="02010600040101010101" charset="-122"/>
                <a:ea typeface="华文楷体" panose="02010600040101010101" charset="-122"/>
                <a:cs typeface="华文楷体" panose="02010600040101010101" charset="-122"/>
              </a:rPr>
              <a:t>x1, x2, ..., xm</a:t>
            </a:r>
            <a:r>
              <a:rPr lang="zh-CN" altLang="en-US">
                <a:latin typeface="华文楷体" panose="02010600040101010101" charset="-122"/>
                <a:ea typeface="华文楷体" panose="02010600040101010101" charset="-122"/>
                <a:cs typeface="华文楷体" panose="02010600040101010101" charset="-122"/>
              </a:rPr>
              <a:t>），输出是</a:t>
            </a:r>
            <a:r>
              <a:rPr lang="en-US" altLang="zh-CN">
                <a:latin typeface="华文楷体" panose="02010600040101010101" charset="-122"/>
                <a:ea typeface="华文楷体" panose="02010600040101010101" charset="-122"/>
                <a:cs typeface="华文楷体" panose="02010600040101010101" charset="-122"/>
              </a:rPr>
              <a:t>y</a:t>
            </a:r>
            <a:r>
              <a:rPr lang="zh-CN" altLang="en-US">
                <a:latin typeface="华文楷体" panose="02010600040101010101" charset="-122"/>
                <a:ea typeface="华文楷体" panose="02010600040101010101" charset="-122"/>
                <a:cs typeface="华文楷体" panose="02010600040101010101" charset="-122"/>
              </a:rPr>
              <a:t>，则输出</a:t>
            </a:r>
            <a:r>
              <a:rPr lang="en-US" altLang="zh-CN">
                <a:latin typeface="华文楷体" panose="02010600040101010101" charset="-122"/>
                <a:ea typeface="华文楷体" panose="02010600040101010101" charset="-122"/>
                <a:cs typeface="华文楷体" panose="02010600040101010101" charset="-122"/>
              </a:rPr>
              <a:t>y</a:t>
            </a:r>
            <a:r>
              <a:rPr lang="zh-CN" altLang="en-US">
                <a:latin typeface="华文楷体" panose="02010600040101010101" charset="-122"/>
                <a:ea typeface="华文楷体" panose="02010600040101010101" charset="-122"/>
                <a:cs typeface="华文楷体" panose="02010600040101010101" charset="-122"/>
              </a:rPr>
              <a:t>的概率可用下左公式表示，最大化下右公式进行模型微调。</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r>
              <a:rPr lang="zh-CN" altLang="en-US">
                <a:latin typeface="华文楷体" panose="02010600040101010101" charset="-122"/>
                <a:ea typeface="华文楷体" panose="02010600040101010101" charset="-122"/>
                <a:cs typeface="华文楷体" panose="02010600040101010101" charset="-122"/>
              </a:rPr>
              <a:t>对不同的任务，输入格式有所不同，但</a:t>
            </a:r>
            <a:r>
              <a:rPr lang="en-US" altLang="zh-CN">
                <a:latin typeface="华文楷体" panose="02010600040101010101" charset="-122"/>
                <a:ea typeface="华文楷体" panose="02010600040101010101" charset="-122"/>
                <a:cs typeface="华文楷体" panose="02010600040101010101" charset="-122"/>
              </a:rPr>
              <a:t>Tranformer</a:t>
            </a:r>
            <a:r>
              <a:rPr lang="zh-CN" altLang="en-US">
                <a:latin typeface="华文楷体" panose="02010600040101010101" charset="-122"/>
                <a:ea typeface="华文楷体" panose="02010600040101010101" charset="-122"/>
                <a:cs typeface="华文楷体" panose="02010600040101010101" charset="-122"/>
              </a:rPr>
              <a:t>部分是相同的。下图是</a:t>
            </a:r>
            <a:r>
              <a:rPr lang="zh-CN" altLang="en-US">
                <a:latin typeface="华文楷体" panose="02010600040101010101" charset="-122"/>
                <a:ea typeface="华文楷体" panose="02010600040101010101" charset="-122"/>
                <a:cs typeface="华文楷体" panose="02010600040101010101" charset="-122"/>
                <a:sym typeface="+mn-ea"/>
              </a:rPr>
              <a:t>分类、蕴含、相似度和多项选择任务的输入形式，与模型架构。</a:t>
            </a:r>
            <a:endParaRPr lang="zh-CN" altLang="en-US">
              <a:latin typeface="华文楷体" panose="02010600040101010101" charset="-122"/>
              <a:ea typeface="华文楷体" panose="02010600040101010101" charset="-122"/>
              <a:cs typeface="华文楷体" panose="02010600040101010101" charset="-122"/>
            </a:endParaRPr>
          </a:p>
        </p:txBody>
      </p:sp>
      <p:pic>
        <p:nvPicPr>
          <p:cNvPr id="2" name="图片 1"/>
          <p:cNvPicPr>
            <a:picLocks noChangeAspect="1"/>
          </p:cNvPicPr>
          <p:nvPr/>
        </p:nvPicPr>
        <p:blipFill>
          <a:blip r:embed="rId1"/>
          <a:stretch>
            <a:fillRect/>
          </a:stretch>
        </p:blipFill>
        <p:spPr>
          <a:xfrm>
            <a:off x="2167255" y="3724910"/>
            <a:ext cx="6557010" cy="2732405"/>
          </a:xfrm>
          <a:prstGeom prst="rect">
            <a:avLst/>
          </a:prstGeom>
        </p:spPr>
      </p:pic>
      <p:pic>
        <p:nvPicPr>
          <p:cNvPr id="7" name="图片 6"/>
          <p:cNvPicPr>
            <a:picLocks noChangeAspect="1"/>
          </p:cNvPicPr>
          <p:nvPr/>
        </p:nvPicPr>
        <p:blipFill>
          <a:blip r:embed="rId2"/>
          <a:stretch>
            <a:fillRect/>
          </a:stretch>
        </p:blipFill>
        <p:spPr>
          <a:xfrm>
            <a:off x="1962785" y="2023110"/>
            <a:ext cx="2515235" cy="392430"/>
          </a:xfrm>
          <a:prstGeom prst="rect">
            <a:avLst/>
          </a:prstGeom>
        </p:spPr>
      </p:pic>
      <p:pic>
        <p:nvPicPr>
          <p:cNvPr id="8" name="图片 7"/>
          <p:cNvPicPr>
            <a:picLocks noChangeAspect="1"/>
          </p:cNvPicPr>
          <p:nvPr/>
        </p:nvPicPr>
        <p:blipFill>
          <a:blip r:embed="rId3"/>
          <a:stretch>
            <a:fillRect/>
          </a:stretch>
        </p:blipFill>
        <p:spPr>
          <a:xfrm>
            <a:off x="6421120" y="2023745"/>
            <a:ext cx="2303145" cy="3917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二</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GPT-1-</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数据</a:t>
              </a:r>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&amp;</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训练</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9167495" cy="5570855"/>
          </a:xfrm>
          <a:prstGeom prst="rect">
            <a:avLst/>
          </a:prstGeom>
          <a:noFill/>
        </p:spPr>
        <p:txBody>
          <a:bodyPr wrap="square" rtlCol="0">
            <a:noAutofit/>
          </a:bodyPr>
          <a:p>
            <a:r>
              <a:rPr lang="zh-CN" altLang="en-US" b="1">
                <a:latin typeface="华文楷体" panose="02010600040101010101" charset="-122"/>
                <a:ea typeface="华文楷体" panose="02010600040101010101" charset="-122"/>
                <a:cs typeface="华文楷体" panose="02010600040101010101" charset="-122"/>
              </a:rPr>
              <a:t>数据：</a:t>
            </a:r>
            <a:endParaRPr lang="zh-CN" altLang="en-US" b="1">
              <a:latin typeface="华文楷体" panose="02010600040101010101" charset="-122"/>
              <a:ea typeface="华文楷体" panose="02010600040101010101" charset="-122"/>
              <a:cs typeface="华文楷体" panose="02010600040101010101" charset="-122"/>
            </a:endParaRPr>
          </a:p>
          <a:p>
            <a:r>
              <a:rPr lang="en-US" altLang="zh-CN" b="1">
                <a:latin typeface="华文楷体" panose="02010600040101010101" charset="-122"/>
                <a:ea typeface="华文楷体" panose="02010600040101010101" charset="-122"/>
                <a:cs typeface="华文楷体" panose="02010600040101010101" charset="-122"/>
              </a:rPr>
              <a:t>1</a:t>
            </a:r>
            <a:r>
              <a:rPr lang="zh-CN" altLang="en-US" b="1">
                <a:latin typeface="华文楷体" panose="02010600040101010101" charset="-122"/>
                <a:ea typeface="华文楷体" panose="02010600040101010101" charset="-122"/>
                <a:cs typeface="华文楷体" panose="02010600040101010101" charset="-122"/>
              </a:rPr>
              <a:t>）</a:t>
            </a:r>
            <a:r>
              <a:rPr lang="en-US" altLang="zh-CN" b="1">
                <a:latin typeface="华文楷体" panose="02010600040101010101" charset="-122"/>
                <a:ea typeface="华文楷体" panose="02010600040101010101" charset="-122"/>
                <a:cs typeface="华文楷体" panose="02010600040101010101" charset="-122"/>
              </a:rPr>
              <a:t>BookCorpus</a:t>
            </a:r>
            <a:r>
              <a:rPr lang="zh-CN" altLang="en-US" b="1">
                <a:latin typeface="华文楷体" panose="02010600040101010101" charset="-122"/>
                <a:ea typeface="华文楷体" panose="02010600040101010101" charset="-122"/>
                <a:cs typeface="华文楷体" panose="02010600040101010101" charset="-122"/>
              </a:rPr>
              <a:t>：</a:t>
            </a:r>
            <a:r>
              <a:rPr lang="zh-CN" altLang="en-US">
                <a:latin typeface="华文楷体" panose="02010600040101010101" charset="-122"/>
                <a:ea typeface="华文楷体" panose="02010600040101010101" charset="-122"/>
                <a:cs typeface="华文楷体" panose="02010600040101010101" charset="-122"/>
              </a:rPr>
              <a:t>由多伦多大学和麻省理工学院（MIT）的研究团队首次创建和引入的数据集，包含7000本未出版的书籍，有探险、幻想和浪漫等多种类型，包含约</a:t>
            </a:r>
            <a:r>
              <a:rPr lang="en-US" altLang="zh-CN">
                <a:latin typeface="华文楷体" panose="02010600040101010101" charset="-122"/>
                <a:ea typeface="华文楷体" panose="02010600040101010101" charset="-122"/>
                <a:cs typeface="华文楷体" panose="02010600040101010101" charset="-122"/>
              </a:rPr>
              <a:t>9.85</a:t>
            </a:r>
            <a:r>
              <a:rPr lang="zh-CN" altLang="en-US">
                <a:latin typeface="华文楷体" panose="02010600040101010101" charset="-122"/>
                <a:ea typeface="华文楷体" panose="02010600040101010101" charset="-122"/>
                <a:cs typeface="华文楷体" panose="02010600040101010101" charset="-122"/>
              </a:rPr>
              <a:t>亿个词语。数据地址：https://huggingface.co/datasets/bookcorpus/bookcorpus。</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2</a:t>
            </a:r>
            <a:r>
              <a:rPr lang="zh-CN" altLang="en-US">
                <a:latin typeface="华文楷体" panose="02010600040101010101" charset="-122"/>
                <a:ea typeface="华文楷体" panose="02010600040101010101" charset="-122"/>
                <a:cs typeface="华文楷体" panose="02010600040101010101" charset="-122"/>
              </a:rPr>
              <a:t>）</a:t>
            </a:r>
            <a:r>
              <a:rPr lang="zh-CN" altLang="en-US" b="1">
                <a:latin typeface="华文楷体" panose="02010600040101010101" charset="-122"/>
                <a:ea typeface="华文楷体" panose="02010600040101010101" charset="-122"/>
                <a:cs typeface="华文楷体" panose="02010600040101010101" charset="-122"/>
              </a:rPr>
              <a:t>1B Word Benchmark：</a:t>
            </a:r>
            <a:r>
              <a:rPr lang="zh-CN" altLang="en-US">
                <a:latin typeface="华文楷体" panose="02010600040101010101" charset="-122"/>
                <a:ea typeface="华文楷体" panose="02010600040101010101" charset="-122"/>
                <a:cs typeface="华文楷体" panose="02010600040101010101" charset="-122"/>
              </a:rPr>
              <a:t>由 Google Research 创建的大规模文本数据集，包含10亿词语，主要用于训练和评估自然语言处理模型。数据地址：https://github.com/ciprian-chelba/1-billion-word-language-modeling-benchmark。</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r>
              <a:rPr lang="zh-CN" altLang="en-US" b="1">
                <a:latin typeface="华文楷体" panose="02010600040101010101" charset="-122"/>
                <a:ea typeface="华文楷体" panose="02010600040101010101" charset="-122"/>
                <a:cs typeface="华文楷体" panose="02010600040101010101" charset="-122"/>
              </a:rPr>
              <a:t>训练：</a:t>
            </a:r>
            <a:endParaRPr lang="zh-CN" altLang="en-US" b="1">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1</a:t>
            </a:r>
            <a:r>
              <a:rPr lang="zh-CN" altLang="en-US">
                <a:latin typeface="华文楷体" panose="02010600040101010101" charset="-122"/>
                <a:ea typeface="华文楷体" panose="02010600040101010101" charset="-122"/>
                <a:cs typeface="华文楷体" panose="02010600040101010101" charset="-122"/>
              </a:rPr>
              <a:t>）</a:t>
            </a:r>
            <a:r>
              <a:rPr lang="zh-CN" altLang="en-US" b="1">
                <a:latin typeface="华文楷体" panose="02010600040101010101" charset="-122"/>
                <a:ea typeface="华文楷体" panose="02010600040101010101" charset="-122"/>
                <a:cs typeface="华文楷体" panose="02010600040101010101" charset="-122"/>
              </a:rPr>
              <a:t>解码器：</a:t>
            </a:r>
            <a:r>
              <a:rPr lang="zh-CN" altLang="en-US">
                <a:latin typeface="华文楷体" panose="02010600040101010101" charset="-122"/>
                <a:ea typeface="华文楷体" panose="02010600040101010101" charset="-122"/>
                <a:cs typeface="华文楷体" panose="02010600040101010101" charset="-122"/>
              </a:rPr>
              <a:t>层数为12层、模型维度为768维、头数为12个、前馈神经网络内部为</a:t>
            </a:r>
            <a:r>
              <a:rPr lang="en-US" altLang="zh-CN">
                <a:latin typeface="华文楷体" panose="02010600040101010101" charset="-122"/>
                <a:ea typeface="华文楷体" panose="02010600040101010101" charset="-122"/>
                <a:cs typeface="华文楷体" panose="02010600040101010101" charset="-122"/>
              </a:rPr>
              <a:t>3072</a:t>
            </a:r>
            <a:r>
              <a:rPr lang="zh-CN" altLang="en-US">
                <a:latin typeface="华文楷体" panose="02010600040101010101" charset="-122"/>
                <a:ea typeface="华文楷体" panose="02010600040101010101" charset="-122"/>
                <a:cs typeface="华文楷体" panose="02010600040101010101" charset="-122"/>
              </a:rPr>
              <a:t>维。</a:t>
            </a:r>
            <a:endParaRPr lang="zh-CN" altLang="en-US">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2</a:t>
            </a:r>
            <a:r>
              <a:rPr lang="zh-CN" altLang="en-US">
                <a:latin typeface="华文楷体" panose="02010600040101010101" charset="-122"/>
                <a:ea typeface="华文楷体" panose="02010600040101010101" charset="-122"/>
                <a:cs typeface="华文楷体" panose="02010600040101010101" charset="-122"/>
              </a:rPr>
              <a:t>）</a:t>
            </a:r>
            <a:r>
              <a:rPr lang="zh-CN" altLang="en-US" b="1">
                <a:latin typeface="华文楷体" panose="02010600040101010101" charset="-122"/>
                <a:ea typeface="华文楷体" panose="02010600040101010101" charset="-122"/>
                <a:cs typeface="华文楷体" panose="02010600040101010101" charset="-122"/>
              </a:rPr>
              <a:t>优化算法</a:t>
            </a:r>
            <a:r>
              <a:rPr lang="zh-CN" altLang="en-US">
                <a:latin typeface="华文楷体" panose="02010600040101010101" charset="-122"/>
                <a:ea typeface="华文楷体" panose="02010600040101010101" charset="-122"/>
                <a:cs typeface="华文楷体" panose="02010600040101010101" charset="-122"/>
              </a:rPr>
              <a:t>：Adam优化器。</a:t>
            </a:r>
            <a:endParaRPr lang="zh-CN" altLang="en-US">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3</a:t>
            </a:r>
            <a:r>
              <a:rPr lang="zh-CN" altLang="en-US">
                <a:latin typeface="华文楷体" panose="02010600040101010101" charset="-122"/>
                <a:ea typeface="华文楷体" panose="02010600040101010101" charset="-122"/>
                <a:cs typeface="华文楷体" panose="02010600040101010101" charset="-122"/>
              </a:rPr>
              <a:t>）</a:t>
            </a:r>
            <a:r>
              <a:rPr lang="zh-CN" altLang="en-US" b="1">
                <a:latin typeface="华文楷体" panose="02010600040101010101" charset="-122"/>
                <a:ea typeface="华文楷体" panose="02010600040101010101" charset="-122"/>
                <a:cs typeface="华文楷体" panose="02010600040101010101" charset="-122"/>
              </a:rPr>
              <a:t>学习率：</a:t>
            </a:r>
            <a:r>
              <a:rPr lang="zh-CN" altLang="en-US">
                <a:latin typeface="华文楷体" panose="02010600040101010101" charset="-122"/>
                <a:ea typeface="华文楷体" panose="02010600040101010101" charset="-122"/>
                <a:cs typeface="华文楷体" panose="02010600040101010101" charset="-122"/>
              </a:rPr>
              <a:t>在前2000次更新中从0开始线性增加，</a:t>
            </a:r>
            <a:r>
              <a:rPr lang="zh-CN" altLang="en-US">
                <a:latin typeface="华文楷体" panose="02010600040101010101" charset="-122"/>
                <a:ea typeface="华文楷体" panose="02010600040101010101" charset="-122"/>
                <a:cs typeface="华文楷体" panose="02010600040101010101" charset="-122"/>
                <a:sym typeface="+mn-ea"/>
              </a:rPr>
              <a:t>最大学习率为2.5e-4，</a:t>
            </a:r>
            <a:r>
              <a:rPr lang="zh-CN" altLang="en-US">
                <a:latin typeface="华文楷体" panose="02010600040101010101" charset="-122"/>
                <a:ea typeface="华文楷体" panose="02010600040101010101" charset="-122"/>
                <a:cs typeface="华文楷体" panose="02010600040101010101" charset="-122"/>
              </a:rPr>
              <a:t>然后使用余弦调度退火到0。</a:t>
            </a:r>
            <a:endParaRPr lang="zh-CN" altLang="en-US">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4</a:t>
            </a:r>
            <a:r>
              <a:rPr lang="zh-CN" altLang="en-US">
                <a:latin typeface="华文楷体" panose="02010600040101010101" charset="-122"/>
                <a:ea typeface="华文楷体" panose="02010600040101010101" charset="-122"/>
                <a:cs typeface="华文楷体" panose="02010600040101010101" charset="-122"/>
              </a:rPr>
              <a:t>）</a:t>
            </a:r>
            <a:r>
              <a:rPr lang="zh-CN" altLang="en-US" b="1">
                <a:latin typeface="华文楷体" panose="02010600040101010101" charset="-122"/>
                <a:ea typeface="华文楷体" panose="02010600040101010101" charset="-122"/>
                <a:cs typeface="华文楷体" panose="02010600040101010101" charset="-122"/>
              </a:rPr>
              <a:t>其他参数：</a:t>
            </a:r>
            <a:r>
              <a:rPr lang="en-US" altLang="zh-CN">
                <a:latin typeface="华文楷体" panose="02010600040101010101" charset="-122"/>
                <a:ea typeface="华文楷体" panose="02010600040101010101" charset="-122"/>
                <a:cs typeface="华文楷体" panose="02010600040101010101" charset="-122"/>
              </a:rPr>
              <a:t>bacthsize</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64</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max_seq_len</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512</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epochs</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100</a:t>
            </a:r>
            <a:r>
              <a:rPr lang="zh-CN" altLang="en-US">
                <a:latin typeface="华文楷体" panose="02010600040101010101" charset="-122"/>
                <a:ea typeface="华文楷体" panose="02010600040101010101" charset="-122"/>
                <a:cs typeface="华文楷体" panose="02010600040101010101" charset="-122"/>
              </a:rPr>
              <a:t>，权重初始化：</a:t>
            </a:r>
            <a:r>
              <a:rPr lang="zh-CN" altLang="en-US">
                <a:latin typeface="华文楷体" panose="02010600040101010101" charset="-122"/>
                <a:ea typeface="华文楷体" panose="02010600040101010101" charset="-122"/>
                <a:cs typeface="华文楷体" panose="02010600040101010101" charset="-122"/>
                <a:sym typeface="+mn-ea"/>
              </a:rPr>
              <a:t>使用一个正态分布N(0, 0.02)生成，分词方法：字节对编码（BPE），词表长度：</a:t>
            </a:r>
            <a:r>
              <a:rPr lang="en-US" altLang="zh-CN">
                <a:latin typeface="华文楷体" panose="02010600040101010101" charset="-122"/>
                <a:ea typeface="华文楷体" panose="02010600040101010101" charset="-122"/>
                <a:cs typeface="华文楷体" panose="02010600040101010101" charset="-122"/>
                <a:sym typeface="+mn-ea"/>
              </a:rPr>
              <a:t>40000</a:t>
            </a:r>
            <a:r>
              <a:rPr lang="zh-CN" altLang="en-US">
                <a:latin typeface="华文楷体" panose="02010600040101010101" charset="-122"/>
                <a:ea typeface="华文楷体" panose="02010600040101010101" charset="-122"/>
                <a:cs typeface="华文楷体" panose="02010600040101010101" charset="-122"/>
                <a:sym typeface="+mn-ea"/>
              </a:rPr>
              <a:t>，激活函数：高斯误差线性单元（GELU），位置编码：可学习编码，原始数据清洗：</a:t>
            </a:r>
            <a:r>
              <a:rPr lang="zh-CN" altLang="en-US">
                <a:latin typeface="华文楷体" panose="02010600040101010101" charset="-122"/>
                <a:ea typeface="华文楷体" panose="02010600040101010101" charset="-122"/>
                <a:cs typeface="华文楷体" panose="02010600040101010101" charset="-122"/>
              </a:rPr>
              <a:t>使用ftfy库来清理BookCorpus的原始文本，标准化一些标点符号和空格。</a:t>
            </a:r>
            <a:endParaRPr lang="zh-CN" altLang="en-US">
              <a:latin typeface="华文楷体" panose="02010600040101010101" charset="-122"/>
              <a:ea typeface="华文楷体" panose="02010600040101010101" charset="-122"/>
              <a:cs typeface="华文楷体" panose="02010600040101010101" charset="-122"/>
            </a:endParaRPr>
          </a:p>
          <a:p>
            <a:r>
              <a:rPr lang="en-US" altLang="zh-CN">
                <a:latin typeface="华文楷体" panose="02010600040101010101" charset="-122"/>
                <a:ea typeface="华文楷体" panose="02010600040101010101" charset="-122"/>
                <a:cs typeface="华文楷体" panose="02010600040101010101" charset="-122"/>
              </a:rPr>
              <a:t>5</a:t>
            </a:r>
            <a:r>
              <a:rPr lang="zh-CN" altLang="en-US">
                <a:latin typeface="华文楷体" panose="02010600040101010101" charset="-122"/>
                <a:ea typeface="华文楷体" panose="02010600040101010101" charset="-122"/>
                <a:cs typeface="华文楷体" panose="02010600040101010101" charset="-122"/>
              </a:rPr>
              <a:t>）</a:t>
            </a:r>
            <a:r>
              <a:rPr lang="zh-CN" altLang="en-US" b="1">
                <a:latin typeface="华文楷体" panose="02010600040101010101" charset="-122"/>
                <a:ea typeface="华文楷体" panose="02010600040101010101" charset="-122"/>
                <a:cs typeface="华文楷体" panose="02010600040101010101" charset="-122"/>
              </a:rPr>
              <a:t>微调参数：</a:t>
            </a:r>
            <a:r>
              <a:rPr lang="en-US" altLang="zh-CN">
                <a:latin typeface="华文楷体" panose="02010600040101010101" charset="-122"/>
                <a:ea typeface="华文楷体" panose="02010600040101010101" charset="-122"/>
                <a:cs typeface="华文楷体" panose="02010600040101010101" charset="-122"/>
              </a:rPr>
              <a:t>dropout</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0.1</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batchsize</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32</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epochs</a:t>
            </a:r>
            <a:r>
              <a:rPr lang="zh-CN" altLang="en-US">
                <a:latin typeface="华文楷体" panose="02010600040101010101" charset="-122"/>
                <a:ea typeface="华文楷体" panose="02010600040101010101" charset="-122"/>
                <a:cs typeface="华文楷体" panose="02010600040101010101" charset="-122"/>
              </a:rPr>
              <a:t>：</a:t>
            </a:r>
            <a:r>
              <a:rPr lang="en-US" altLang="zh-CN">
                <a:latin typeface="华文楷体" panose="02010600040101010101" charset="-122"/>
                <a:ea typeface="华文楷体" panose="02010600040101010101" charset="-122"/>
                <a:cs typeface="华文楷体" panose="02010600040101010101" charset="-122"/>
              </a:rPr>
              <a:t>3</a:t>
            </a:r>
            <a:r>
              <a:rPr lang="zh-CN" altLang="en-US">
                <a:latin typeface="华文楷体" panose="02010600040101010101" charset="-122"/>
                <a:ea typeface="华文楷体" panose="02010600040101010101" charset="-122"/>
                <a:cs typeface="华文楷体" panose="02010600040101010101" charset="-122"/>
              </a:rPr>
              <a:t>，学习率：线性学习率衰减（</a:t>
            </a:r>
            <a:r>
              <a:rPr lang="en-US" altLang="zh-CN">
                <a:latin typeface="华文楷体" panose="02010600040101010101" charset="-122"/>
                <a:ea typeface="华文楷体" panose="02010600040101010101" charset="-122"/>
                <a:cs typeface="华文楷体" panose="02010600040101010101" charset="-122"/>
              </a:rPr>
              <a:t>0.2%</a:t>
            </a:r>
            <a:r>
              <a:rPr lang="zh-CN" altLang="en-US">
                <a:latin typeface="华文楷体" panose="02010600040101010101" charset="-122"/>
                <a:ea typeface="华文楷体" panose="02010600040101010101" charset="-122"/>
                <a:cs typeface="华文楷体" panose="02010600040101010101" charset="-122"/>
              </a:rPr>
              <a:t>训练样本，λ</a:t>
            </a:r>
            <a:r>
              <a:rPr lang="en-US" altLang="zh-CN">
                <a:latin typeface="华文楷体" panose="02010600040101010101" charset="-122"/>
                <a:ea typeface="华文楷体" panose="02010600040101010101" charset="-122"/>
                <a:cs typeface="华文楷体" panose="02010600040101010101" charset="-122"/>
              </a:rPr>
              <a:t>=0.5</a:t>
            </a:r>
            <a:r>
              <a:rPr lang="zh-CN" altLang="en-US">
                <a:latin typeface="华文楷体" panose="02010600040101010101" charset="-122"/>
                <a:ea typeface="华文楷体" panose="02010600040101010101" charset="-122"/>
                <a:cs typeface="华文楷体" panose="02010600040101010101" charset="-122"/>
              </a:rPr>
              <a:t>）</a:t>
            </a:r>
            <a:endParaRPr lang="zh-CN" altLang="en-US">
              <a:latin typeface="华文楷体" panose="02010600040101010101" charset="-122"/>
              <a:ea typeface="华文楷体" panose="02010600040101010101" charset="-122"/>
              <a:cs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31800" y="341630"/>
            <a:ext cx="4502150" cy="670560"/>
            <a:chOff x="680" y="538"/>
            <a:chExt cx="7090" cy="1056"/>
          </a:xfrm>
        </p:grpSpPr>
        <p:sp>
          <p:nvSpPr>
            <p:cNvPr id="4" name="椭圆 3"/>
            <p:cNvSpPr/>
            <p:nvPr/>
          </p:nvSpPr>
          <p:spPr>
            <a:xfrm>
              <a:off x="680" y="538"/>
              <a:ext cx="1056" cy="1056"/>
            </a:xfrm>
            <a:prstGeom prst="ellipse">
              <a:avLst/>
            </a:prstGeom>
            <a:solidFill>
              <a:srgbClr val="0C09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solidFill>
                    <a:schemeClr val="bg1"/>
                  </a:solidFill>
                  <a:latin typeface="华文楷体" panose="02010600040101010101" charset="-122"/>
                  <a:ea typeface="华文楷体" panose="02010600040101010101" charset="-122"/>
                  <a:cs typeface="+mn-ea"/>
                  <a:sym typeface="+mn-lt"/>
                </a:rPr>
                <a:t>三</a:t>
              </a:r>
              <a:endParaRPr lang="zh-CN" altLang="en-US" sz="3200">
                <a:solidFill>
                  <a:schemeClr val="bg1"/>
                </a:solidFill>
                <a:latin typeface="华文楷体" panose="02010600040101010101" charset="-122"/>
                <a:ea typeface="华文楷体" panose="02010600040101010101" charset="-122"/>
                <a:cs typeface="+mn-ea"/>
                <a:sym typeface="+mn-lt"/>
              </a:endParaRPr>
            </a:p>
          </p:txBody>
        </p:sp>
        <p:sp>
          <p:nvSpPr>
            <p:cNvPr id="5" name="文本框 4"/>
            <p:cNvSpPr txBox="1"/>
            <p:nvPr/>
          </p:nvSpPr>
          <p:spPr>
            <a:xfrm>
              <a:off x="1736" y="607"/>
              <a:ext cx="6034" cy="919"/>
            </a:xfrm>
            <a:prstGeom prst="rect">
              <a:avLst/>
            </a:prstGeom>
            <a:noFill/>
          </p:spPr>
          <p:txBody>
            <a:bodyPr wrap="square" rtlCol="0">
              <a:spAutoFit/>
            </a:bodyPr>
            <a:lstStyle/>
            <a:p>
              <a:pPr algn="l"/>
              <a:r>
                <a:rPr lang="en-US" altLang="zh-CN" sz="3200" b="1" dirty="0">
                  <a:solidFill>
                    <a:srgbClr val="0C0930"/>
                  </a:solidFill>
                  <a:latin typeface="华文楷体" panose="02010600040101010101" charset="-122"/>
                  <a:ea typeface="华文楷体" panose="02010600040101010101" charset="-122"/>
                  <a:cs typeface="华文楷体" panose="02010600040101010101" charset="-122"/>
                  <a:sym typeface="+mn-lt"/>
                </a:rPr>
                <a:t>GPT-2</a:t>
              </a:r>
              <a:r>
                <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rPr>
                <a:t>简介</a:t>
              </a:r>
              <a:endParaRPr lang="zh-CN" altLang="en-US" sz="3200" b="1" dirty="0">
                <a:solidFill>
                  <a:srgbClr val="0C0930"/>
                </a:solidFill>
                <a:latin typeface="华文楷体" panose="02010600040101010101" charset="-122"/>
                <a:ea typeface="华文楷体" panose="02010600040101010101" charset="-122"/>
                <a:cs typeface="华文楷体" panose="02010600040101010101" charset="-122"/>
                <a:sym typeface="+mn-lt"/>
              </a:endParaRPr>
            </a:p>
          </p:txBody>
        </p:sp>
      </p:grpSp>
      <p:sp>
        <p:nvSpPr>
          <p:cNvPr id="3" name="文本框 2"/>
          <p:cNvSpPr txBox="1"/>
          <p:nvPr/>
        </p:nvSpPr>
        <p:spPr>
          <a:xfrm>
            <a:off x="1087120" y="1196340"/>
            <a:ext cx="9167495" cy="4732655"/>
          </a:xfrm>
          <a:prstGeom prst="rect">
            <a:avLst/>
          </a:prstGeom>
          <a:noFill/>
        </p:spPr>
        <p:txBody>
          <a:bodyPr wrap="square" rtlCol="0">
            <a:noAutofit/>
          </a:bodyPr>
          <a:p>
            <a:r>
              <a:rPr lang="zh-CN" altLang="en-US" b="1">
                <a:latin typeface="华文楷体" panose="02010600040101010101" charset="-122"/>
                <a:ea typeface="华文楷体" panose="02010600040101010101" charset="-122"/>
                <a:cs typeface="华文楷体" panose="02010600040101010101" charset="-122"/>
              </a:rPr>
              <a:t>简介：</a:t>
            </a:r>
            <a:r>
              <a:rPr lang="en-US" altLang="zh-CN">
                <a:latin typeface="华文楷体" panose="02010600040101010101" charset="-122"/>
                <a:ea typeface="华文楷体" panose="02010600040101010101" charset="-122"/>
                <a:cs typeface="华文楷体" panose="02010600040101010101" charset="-122"/>
              </a:rPr>
              <a:t>GPT2</a:t>
            </a:r>
            <a:r>
              <a:rPr lang="zh-CN" altLang="en-US">
                <a:latin typeface="华文楷体" panose="02010600040101010101" charset="-122"/>
                <a:ea typeface="华文楷体" panose="02010600040101010101" charset="-122"/>
                <a:cs typeface="华文楷体" panose="02010600040101010101" charset="-122"/>
              </a:rPr>
              <a:t>在模型架构上沿用了</a:t>
            </a:r>
            <a:r>
              <a:rPr lang="en-US" altLang="zh-CN">
                <a:latin typeface="华文楷体" panose="02010600040101010101" charset="-122"/>
                <a:ea typeface="华文楷体" panose="02010600040101010101" charset="-122"/>
                <a:cs typeface="华文楷体" panose="02010600040101010101" charset="-122"/>
              </a:rPr>
              <a:t>GPT1</a:t>
            </a:r>
            <a:r>
              <a:rPr lang="zh-CN" altLang="en-US">
                <a:latin typeface="华文楷体" panose="02010600040101010101" charset="-122"/>
                <a:ea typeface="华文楷体" panose="02010600040101010101" charset="-122"/>
                <a:cs typeface="华文楷体" panose="02010600040101010101" charset="-122"/>
              </a:rPr>
              <a:t>，使用了更大的预训练数据和模型尺寸（最大的</a:t>
            </a:r>
            <a:r>
              <a:rPr lang="en-US" altLang="zh-CN">
                <a:latin typeface="华文楷体" panose="02010600040101010101" charset="-122"/>
                <a:ea typeface="华文楷体" panose="02010600040101010101" charset="-122"/>
                <a:cs typeface="华文楷体" panose="02010600040101010101" charset="-122"/>
              </a:rPr>
              <a:t>GPT-2</a:t>
            </a:r>
            <a:r>
              <a:rPr lang="zh-CN" altLang="en-US">
                <a:latin typeface="华文楷体" panose="02010600040101010101" charset="-122"/>
                <a:ea typeface="华文楷体" panose="02010600040101010101" charset="-122"/>
                <a:cs typeface="华文楷体" panose="02010600040101010101" charset="-122"/>
              </a:rPr>
              <a:t>模型参数量为</a:t>
            </a:r>
            <a:r>
              <a:rPr lang="en-US" altLang="zh-CN">
                <a:latin typeface="华文楷体" panose="02010600040101010101" charset="-122"/>
                <a:ea typeface="华文楷体" panose="02010600040101010101" charset="-122"/>
                <a:cs typeface="华文楷体" panose="02010600040101010101" charset="-122"/>
              </a:rPr>
              <a:t>15</a:t>
            </a:r>
            <a:r>
              <a:rPr lang="zh-CN" altLang="en-US">
                <a:latin typeface="华文楷体" panose="02010600040101010101" charset="-122"/>
                <a:ea typeface="华文楷体" panose="02010600040101010101" charset="-122"/>
                <a:cs typeface="华文楷体" panose="02010600040101010101" charset="-122"/>
              </a:rPr>
              <a:t>亿），而且创造性地提出了</a:t>
            </a:r>
            <a:r>
              <a:rPr lang="en-US" altLang="zh-CN">
                <a:latin typeface="华文楷体" panose="02010600040101010101" charset="-122"/>
                <a:ea typeface="华文楷体" panose="02010600040101010101" charset="-122"/>
                <a:cs typeface="华文楷体" panose="02010600040101010101" charset="-122"/>
              </a:rPr>
              <a:t>ZERO SHOT</a:t>
            </a:r>
            <a:r>
              <a:rPr lang="zh-CN" altLang="en-US">
                <a:latin typeface="华文楷体" panose="02010600040101010101" charset="-122"/>
                <a:ea typeface="华文楷体" panose="02010600040101010101" charset="-122"/>
                <a:cs typeface="华文楷体" panose="02010600040101010101" charset="-122"/>
              </a:rPr>
              <a:t>思想，即不需要微调就可以执行特定任务。在论文提到的</a:t>
            </a:r>
            <a:r>
              <a:rPr lang="en-US" altLang="zh-CN">
                <a:latin typeface="华文楷体" panose="02010600040101010101" charset="-122"/>
                <a:ea typeface="华文楷体" panose="02010600040101010101" charset="-122"/>
                <a:cs typeface="华文楷体" panose="02010600040101010101" charset="-122"/>
              </a:rPr>
              <a:t>8</a:t>
            </a:r>
            <a:r>
              <a:rPr lang="zh-CN" altLang="en-US">
                <a:latin typeface="华文楷体" panose="02010600040101010101" charset="-122"/>
                <a:ea typeface="华文楷体" panose="02010600040101010101" charset="-122"/>
                <a:cs typeface="华文楷体" panose="02010600040101010101" charset="-122"/>
              </a:rPr>
              <a:t>个测试中，零样本设置下，有</a:t>
            </a:r>
            <a:r>
              <a:rPr lang="en-US" altLang="zh-CN">
                <a:latin typeface="华文楷体" panose="02010600040101010101" charset="-122"/>
                <a:ea typeface="华文楷体" panose="02010600040101010101" charset="-122"/>
                <a:cs typeface="华文楷体" panose="02010600040101010101" charset="-122"/>
              </a:rPr>
              <a:t>7</a:t>
            </a:r>
            <a:r>
              <a:rPr lang="zh-CN" altLang="en-US">
                <a:latin typeface="华文楷体" panose="02010600040101010101" charset="-122"/>
                <a:ea typeface="华文楷体" panose="02010600040101010101" charset="-122"/>
                <a:cs typeface="华文楷体" panose="02010600040101010101" charset="-122"/>
              </a:rPr>
              <a:t>个达到了最先进的水平。</a:t>
            </a:r>
            <a:endParaRPr lang="zh-CN" altLang="en-US">
              <a:latin typeface="华文楷体" panose="02010600040101010101" charset="-122"/>
              <a:ea typeface="华文楷体" panose="02010600040101010101" charset="-122"/>
              <a:cs typeface="华文楷体" panose="02010600040101010101" charset="-122"/>
            </a:endParaRPr>
          </a:p>
          <a:p>
            <a:endParaRPr lang="zh-CN" altLang="en-US">
              <a:latin typeface="华文楷体" panose="02010600040101010101" charset="-122"/>
              <a:ea typeface="华文楷体" panose="02010600040101010101" charset="-122"/>
              <a:cs typeface="华文楷体" panose="02010600040101010101" charset="-122"/>
            </a:endParaRPr>
          </a:p>
          <a:p>
            <a:endParaRPr>
              <a:latin typeface="华文楷体" panose="02010600040101010101" charset="-122"/>
              <a:ea typeface="华文楷体" panose="0201060004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3400"/>
    </mc:Choice>
    <mc:Fallback>
      <p:transition spd="slow"/>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4829,&quot;width&quot;:5771}"/>
</p:tagLst>
</file>

<file path=ppt/tags/tag10.xml><?xml version="1.0" encoding="utf-8"?>
<p:tagLst xmlns:p="http://schemas.openxmlformats.org/presentationml/2006/main">
  <p:tag name="KSO_WM_DIAGRAM_VIRTUALLY_FRAME" val="{&quot;height&quot;:457.85,&quot;left&quot;:166.65,&quot;top&quot;:43.4,&quot;width&quot;:702.35}"/>
</p:tagLst>
</file>

<file path=ppt/tags/tag11.xml><?xml version="1.0" encoding="utf-8"?>
<p:tagLst xmlns:p="http://schemas.openxmlformats.org/presentationml/2006/main">
  <p:tag name="KSO_WM_DIAGRAM_VIRTUALLY_FRAME" val="{&quot;height&quot;:457.85,&quot;left&quot;:166.65,&quot;top&quot;:43.4,&quot;width&quot;:702.35}"/>
</p:tagLst>
</file>

<file path=ppt/tags/tag12.xml><?xml version="1.0" encoding="utf-8"?>
<p:tagLst xmlns:p="http://schemas.openxmlformats.org/presentationml/2006/main">
  <p:tag name="KSO_WM_DIAGRAM_VIRTUALLY_FRAME" val="{&quot;height&quot;:457.85,&quot;left&quot;:166.65,&quot;top&quot;:43.4,&quot;width&quot;:702.35}"/>
</p:tagLst>
</file>

<file path=ppt/tags/tag13.xml><?xml version="1.0" encoding="utf-8"?>
<p:tagLst xmlns:p="http://schemas.openxmlformats.org/presentationml/2006/main">
  <p:tag name="KSO_WM_DIAGRAM_VIRTUALLY_FRAME" val="{&quot;height&quot;:457.85,&quot;left&quot;:166.65,&quot;top&quot;:43.4,&quot;width&quot;:702.35}"/>
</p:tagLst>
</file>

<file path=ppt/tags/tag14.xml><?xml version="1.0" encoding="utf-8"?>
<p:tagLst xmlns:p="http://schemas.openxmlformats.org/presentationml/2006/main">
  <p:tag name="KSO_WM_DIAGRAM_VIRTUALLY_FRAME" val="{&quot;height&quot;:457.85,&quot;left&quot;:166.65,&quot;top&quot;:43.4,&quot;width&quot;:702.35}"/>
</p:tagLst>
</file>

<file path=ppt/tags/tag15.xml><?xml version="1.0" encoding="utf-8"?>
<p:tagLst xmlns:p="http://schemas.openxmlformats.org/presentationml/2006/main">
  <p:tag name="KSO_WM_DIAGRAM_VIRTUALLY_FRAME" val="{&quot;height&quot;:457.85,&quot;left&quot;:166.65,&quot;top&quot;:43.4,&quot;width&quot;:702.35}"/>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3126,&quot;width&quot;:7146}"/>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457.85,&quot;left&quot;:166.65,&quot;top&quot;:43.4,&quot;width&quot;:702.35}"/>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UNIT_PLACING_PICTURE_USER_VIEWPORT" val="{&quot;height&quot;:4829,&quot;width&quot;:5771}"/>
</p:tagLst>
</file>

<file path=ppt/tags/tag36.xml><?xml version="1.0" encoding="utf-8"?>
<p:tagLst xmlns:p="http://schemas.openxmlformats.org/presentationml/2006/main">
  <p:tag name="KSO_WM_UNIT_PLACING_PICTURE_USER_VIEWPORT" val="{&quot;height&quot;:3126,&quot;width&quot;:7146}"/>
</p:tagLst>
</file>

<file path=ppt/tags/tag37.xml><?xml version="1.0" encoding="utf-8"?>
<p:tagLst xmlns:p="http://schemas.openxmlformats.org/presentationml/2006/main">
  <p:tag name="commondata" val="eyJoZGlkIjoiMzlhZTQ3NWM4YzcwMTBmMGMxYzI3OGU0MWFmZDE1YWMifQ=="/>
</p:tagLst>
</file>

<file path=ppt/tags/tag4.xml><?xml version="1.0" encoding="utf-8"?>
<p:tagLst xmlns:p="http://schemas.openxmlformats.org/presentationml/2006/main">
  <p:tag name="KSO_WM_DIAGRAM_VIRTUALLY_FRAME" val="{&quot;height&quot;:457.85,&quot;left&quot;:166.65,&quot;top&quot;:43.4,&quot;width&quot;:702.35}"/>
</p:tagLst>
</file>

<file path=ppt/tags/tag5.xml><?xml version="1.0" encoding="utf-8"?>
<p:tagLst xmlns:p="http://schemas.openxmlformats.org/presentationml/2006/main">
  <p:tag name="KSO_WM_DIAGRAM_VIRTUALLY_FRAME" val="{&quot;height&quot;:457.85,&quot;left&quot;:166.65,&quot;top&quot;:43.4,&quot;width&quot;:702.35}"/>
</p:tagLst>
</file>

<file path=ppt/tags/tag6.xml><?xml version="1.0" encoding="utf-8"?>
<p:tagLst xmlns:p="http://schemas.openxmlformats.org/presentationml/2006/main">
  <p:tag name="KSO_WM_DIAGRAM_VIRTUALLY_FRAME" val="{&quot;height&quot;:457.85,&quot;left&quot;:166.65,&quot;top&quot;:43.4,&quot;width&quot;:702.35}"/>
</p:tagLst>
</file>

<file path=ppt/tags/tag7.xml><?xml version="1.0" encoding="utf-8"?>
<p:tagLst xmlns:p="http://schemas.openxmlformats.org/presentationml/2006/main">
  <p:tag name="KSO_WM_DIAGRAM_VIRTUALLY_FRAME" val="{&quot;height&quot;:457.85,&quot;left&quot;:166.65,&quot;top&quot;:43.4,&quot;width&quot;:702.35}"/>
</p:tagLst>
</file>

<file path=ppt/tags/tag8.xml><?xml version="1.0" encoding="utf-8"?>
<p:tagLst xmlns:p="http://schemas.openxmlformats.org/presentationml/2006/main">
  <p:tag name="KSO_WM_DIAGRAM_VIRTUALLY_FRAME" val="{&quot;height&quot;:457.85,&quot;left&quot;:166.65,&quot;top&quot;:43.4,&quot;width&quot;:702.35}"/>
</p:tagLst>
</file>

<file path=ppt/tags/tag9.xml><?xml version="1.0" encoding="utf-8"?>
<p:tagLst xmlns:p="http://schemas.openxmlformats.org/presentationml/2006/main">
  <p:tag name="KSO_WM_DIAGRAM_VIRTUALLY_FRAME" val="{&quot;height&quot;:457.85,&quot;left&quot;:166.65,&quot;top&quot;:43.4,&quot;width&quot;:702.35}"/>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tfc0yx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tfc0yx3">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5503</Words>
  <Application>WPS 演示</Application>
  <PresentationFormat>宽屏</PresentationFormat>
  <Paragraphs>291</Paragraphs>
  <Slides>21</Slides>
  <Notes>11</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21</vt:i4>
      </vt:variant>
    </vt:vector>
  </HeadingPairs>
  <TitlesOfParts>
    <vt:vector size="32" baseType="lpstr">
      <vt:lpstr>Arial</vt:lpstr>
      <vt:lpstr>宋体</vt:lpstr>
      <vt:lpstr>Wingdings</vt:lpstr>
      <vt:lpstr>微软雅黑</vt:lpstr>
      <vt:lpstr>字魂105号-简雅黑</vt:lpstr>
      <vt:lpstr>黑体</vt:lpstr>
      <vt:lpstr>华文楷体</vt:lpstr>
      <vt:lpstr>Arial Unicode MS</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商务科技</dc:title>
  <dc:creator>第一PPT</dc:creator>
  <cp:keywords>www.1ppt.com</cp:keywords>
  <dc:description>www.1ppt.com</dc:description>
  <cp:lastModifiedBy>李青锋</cp:lastModifiedBy>
  <cp:revision>744</cp:revision>
  <dcterms:created xsi:type="dcterms:W3CDTF">2022-07-08T19:42:00Z</dcterms:created>
  <dcterms:modified xsi:type="dcterms:W3CDTF">2024-09-21T09:14:01Z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84D1A4909F4442708B5E0D9399E3DEEE_13</vt:lpwstr>
  </property>
  <property fmtid="{D5CDD505-2E9C-101B-9397-08002B2CF9AE}" pid="3" name="KSOProductBuildVer">
    <vt:lpwstr>2052-12.1.0.18276</vt:lpwstr>
  </property>
</Properties>
</file>